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4.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45"/>
  </p:notesMasterIdLst>
  <p:handoutMasterIdLst>
    <p:handoutMasterId r:id="rId46"/>
  </p:handoutMasterIdLst>
  <p:sldIdLst>
    <p:sldId id="359" r:id="rId2"/>
    <p:sldId id="360" r:id="rId3"/>
    <p:sldId id="361" r:id="rId4"/>
    <p:sldId id="328" r:id="rId5"/>
    <p:sldId id="329" r:id="rId6"/>
    <p:sldId id="330" r:id="rId7"/>
    <p:sldId id="332" r:id="rId8"/>
    <p:sldId id="364" r:id="rId9"/>
    <p:sldId id="331" r:id="rId10"/>
    <p:sldId id="343" r:id="rId11"/>
    <p:sldId id="333" r:id="rId12"/>
    <p:sldId id="334" r:id="rId13"/>
    <p:sldId id="335" r:id="rId14"/>
    <p:sldId id="362" r:id="rId15"/>
    <p:sldId id="337" r:id="rId16"/>
    <p:sldId id="336" r:id="rId17"/>
    <p:sldId id="363" r:id="rId18"/>
    <p:sldId id="338" r:id="rId19"/>
    <p:sldId id="339" r:id="rId20"/>
    <p:sldId id="340" r:id="rId21"/>
    <p:sldId id="341" r:id="rId22"/>
    <p:sldId id="342" r:id="rId23"/>
    <p:sldId id="344" r:id="rId24"/>
    <p:sldId id="345" r:id="rId25"/>
    <p:sldId id="346" r:id="rId26"/>
    <p:sldId id="347" r:id="rId27"/>
    <p:sldId id="348" r:id="rId28"/>
    <p:sldId id="349" r:id="rId29"/>
    <p:sldId id="350" r:id="rId30"/>
    <p:sldId id="351" r:id="rId31"/>
    <p:sldId id="352" r:id="rId32"/>
    <p:sldId id="299" r:id="rId33"/>
    <p:sldId id="353" r:id="rId34"/>
    <p:sldId id="300" r:id="rId35"/>
    <p:sldId id="354" r:id="rId36"/>
    <p:sldId id="326" r:id="rId37"/>
    <p:sldId id="355" r:id="rId38"/>
    <p:sldId id="301" r:id="rId39"/>
    <p:sldId id="356" r:id="rId40"/>
    <p:sldId id="302" r:id="rId41"/>
    <p:sldId id="357" r:id="rId42"/>
    <p:sldId id="303" r:id="rId43"/>
    <p:sldId id="358" r:id="rId44"/>
  </p:sldIdLst>
  <p:sldSz cx="6858000" cy="9144000" type="screen4x3"/>
  <p:notesSz cx="9369425" cy="70770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212">
          <p15:clr>
            <a:srgbClr val="A4A3A4"/>
          </p15:clr>
        </p15:guide>
        <p15:guide id="2" pos="2932">
          <p15:clr>
            <a:srgbClr val="A4A3A4"/>
          </p15:clr>
        </p15:guide>
        <p15:guide id="3" orient="horz" pos="2229">
          <p15:clr>
            <a:srgbClr val="A4A3A4"/>
          </p15:clr>
        </p15:guide>
        <p15:guide id="4" pos="295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DEC7"/>
    <a:srgbClr val="CEDFC8"/>
    <a:srgbClr val="339933"/>
    <a:srgbClr val="000000"/>
    <a:srgbClr val="2B992B"/>
    <a:srgbClr val="4C9E1E"/>
    <a:srgbClr val="2B8B2B"/>
    <a:srgbClr val="89DB73"/>
    <a:srgbClr val="9AD3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01" autoAdjust="0"/>
    <p:restoredTop sz="89005" autoAdjust="0"/>
  </p:normalViewPr>
  <p:slideViewPr>
    <p:cSldViewPr>
      <p:cViewPr varScale="1">
        <p:scale>
          <a:sx n="78" d="100"/>
          <a:sy n="78" d="100"/>
        </p:scale>
        <p:origin x="3024" y="102"/>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80" d="100"/>
        <a:sy n="180" d="100"/>
      </p:scale>
      <p:origin x="0" y="-6036"/>
    </p:cViewPr>
  </p:sorterViewPr>
  <p:notesViewPr>
    <p:cSldViewPr>
      <p:cViewPr varScale="1">
        <p:scale>
          <a:sx n="115" d="100"/>
          <a:sy n="115" d="100"/>
        </p:scale>
        <p:origin x="-2316" y="-108"/>
      </p:cViewPr>
      <p:guideLst>
        <p:guide orient="horz" pos="2212"/>
        <p:guide pos="2932"/>
        <p:guide orient="horz" pos="2229"/>
        <p:guide pos="295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059978" cy="353534"/>
          </a:xfrm>
          <a:prstGeom prst="rect">
            <a:avLst/>
          </a:prstGeom>
        </p:spPr>
        <p:txBody>
          <a:bodyPr vert="horz" lIns="92071" tIns="46035" rIns="92071" bIns="46035" rtlCol="0"/>
          <a:lstStyle>
            <a:lvl1pPr algn="l">
              <a:defRPr sz="1200"/>
            </a:lvl1pPr>
          </a:lstStyle>
          <a:p>
            <a:endParaRPr lang="fr-CA"/>
          </a:p>
        </p:txBody>
      </p:sp>
      <p:sp>
        <p:nvSpPr>
          <p:cNvPr id="3" name="Espace réservé de la date 2"/>
          <p:cNvSpPr>
            <a:spLocks noGrp="1"/>
          </p:cNvSpPr>
          <p:nvPr>
            <p:ph type="dt" sz="quarter" idx="1"/>
          </p:nvPr>
        </p:nvSpPr>
        <p:spPr>
          <a:xfrm>
            <a:off x="5307850" y="0"/>
            <a:ext cx="4059978" cy="353534"/>
          </a:xfrm>
          <a:prstGeom prst="rect">
            <a:avLst/>
          </a:prstGeom>
        </p:spPr>
        <p:txBody>
          <a:bodyPr vert="horz" lIns="92071" tIns="46035" rIns="92071" bIns="46035" rtlCol="0"/>
          <a:lstStyle>
            <a:lvl1pPr algn="r">
              <a:defRPr sz="1200"/>
            </a:lvl1pPr>
          </a:lstStyle>
          <a:p>
            <a:fld id="{8AD08984-486A-456D-862A-9448D7827557}" type="datetimeFigureOut">
              <a:rPr lang="fr-CA" smtClean="0"/>
              <a:t>2018-06-04</a:t>
            </a:fld>
            <a:endParaRPr lang="fr-CA"/>
          </a:p>
        </p:txBody>
      </p:sp>
      <p:sp>
        <p:nvSpPr>
          <p:cNvPr id="4" name="Espace réservé du pied de page 3"/>
          <p:cNvSpPr>
            <a:spLocks noGrp="1"/>
          </p:cNvSpPr>
          <p:nvPr>
            <p:ph type="ftr" sz="quarter" idx="2"/>
          </p:nvPr>
        </p:nvSpPr>
        <p:spPr>
          <a:xfrm>
            <a:off x="0" y="6721942"/>
            <a:ext cx="4059978" cy="353534"/>
          </a:xfrm>
          <a:prstGeom prst="rect">
            <a:avLst/>
          </a:prstGeom>
        </p:spPr>
        <p:txBody>
          <a:bodyPr vert="horz" lIns="92071" tIns="46035" rIns="92071" bIns="46035"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5307850" y="6721942"/>
            <a:ext cx="4059978" cy="353534"/>
          </a:xfrm>
          <a:prstGeom prst="rect">
            <a:avLst/>
          </a:prstGeom>
        </p:spPr>
        <p:txBody>
          <a:bodyPr vert="horz" lIns="92071" tIns="46035" rIns="92071" bIns="46035" rtlCol="0" anchor="b"/>
          <a:lstStyle>
            <a:lvl1pPr algn="r">
              <a:defRPr sz="1200"/>
            </a:lvl1pPr>
          </a:lstStyle>
          <a:p>
            <a:fld id="{7A889E80-BA09-4A1A-99FD-B40D2DFEC115}" type="slidenum">
              <a:rPr lang="fr-CA" smtClean="0"/>
              <a:t>‹N°›</a:t>
            </a:fld>
            <a:endParaRPr lang="fr-CA"/>
          </a:p>
        </p:txBody>
      </p:sp>
    </p:spTree>
    <p:extLst>
      <p:ext uri="{BB962C8B-B14F-4D97-AF65-F5344CB8AC3E}">
        <p14:creationId xmlns:p14="http://schemas.microsoft.com/office/powerpoint/2010/main" val="353664061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060084" cy="353854"/>
          </a:xfrm>
          <a:prstGeom prst="rect">
            <a:avLst/>
          </a:prstGeom>
        </p:spPr>
        <p:txBody>
          <a:bodyPr vert="horz" lIns="93968" tIns="46984" rIns="93968" bIns="46984" rtlCol="0"/>
          <a:lstStyle>
            <a:lvl1pPr algn="l">
              <a:defRPr sz="1200"/>
            </a:lvl1pPr>
          </a:lstStyle>
          <a:p>
            <a:endParaRPr lang="fr-CA"/>
          </a:p>
        </p:txBody>
      </p:sp>
      <p:sp>
        <p:nvSpPr>
          <p:cNvPr id="3" name="Espace réservé de la date 2"/>
          <p:cNvSpPr>
            <a:spLocks noGrp="1"/>
          </p:cNvSpPr>
          <p:nvPr>
            <p:ph type="dt" idx="1"/>
          </p:nvPr>
        </p:nvSpPr>
        <p:spPr>
          <a:xfrm>
            <a:off x="5307715" y="0"/>
            <a:ext cx="4060084" cy="353854"/>
          </a:xfrm>
          <a:prstGeom prst="rect">
            <a:avLst/>
          </a:prstGeom>
        </p:spPr>
        <p:txBody>
          <a:bodyPr vert="horz" lIns="93968" tIns="46984" rIns="93968" bIns="46984" rtlCol="0"/>
          <a:lstStyle>
            <a:lvl1pPr algn="r">
              <a:defRPr sz="1200"/>
            </a:lvl1pPr>
          </a:lstStyle>
          <a:p>
            <a:fld id="{37F05BBE-9B8C-4E06-BFA2-131A8C06D3D2}" type="datetimeFigureOut">
              <a:rPr lang="fr-CA" smtClean="0"/>
              <a:t>2018-06-04</a:t>
            </a:fld>
            <a:endParaRPr lang="fr-CA"/>
          </a:p>
        </p:txBody>
      </p:sp>
      <p:sp>
        <p:nvSpPr>
          <p:cNvPr id="4" name="Espace réservé de l'image des diapositives 3"/>
          <p:cNvSpPr>
            <a:spLocks noGrp="1" noRot="1" noChangeAspect="1"/>
          </p:cNvSpPr>
          <p:nvPr>
            <p:ph type="sldImg" idx="2"/>
          </p:nvPr>
        </p:nvSpPr>
        <p:spPr>
          <a:xfrm>
            <a:off x="3690938" y="531813"/>
            <a:ext cx="1987550" cy="2652712"/>
          </a:xfrm>
          <a:prstGeom prst="rect">
            <a:avLst/>
          </a:prstGeom>
          <a:noFill/>
          <a:ln w="12700">
            <a:solidFill>
              <a:prstClr val="black"/>
            </a:solidFill>
          </a:ln>
        </p:spPr>
        <p:txBody>
          <a:bodyPr vert="horz" lIns="93968" tIns="46984" rIns="93968" bIns="46984" rtlCol="0" anchor="ctr"/>
          <a:lstStyle/>
          <a:p>
            <a:endParaRPr lang="fr-CA"/>
          </a:p>
        </p:txBody>
      </p:sp>
      <p:sp>
        <p:nvSpPr>
          <p:cNvPr id="5" name="Espace réservé des commentaires 4"/>
          <p:cNvSpPr>
            <a:spLocks noGrp="1"/>
          </p:cNvSpPr>
          <p:nvPr>
            <p:ph type="body" sz="quarter" idx="3"/>
          </p:nvPr>
        </p:nvSpPr>
        <p:spPr>
          <a:xfrm>
            <a:off x="936943" y="3361612"/>
            <a:ext cx="7495540" cy="3184684"/>
          </a:xfrm>
          <a:prstGeom prst="rect">
            <a:avLst/>
          </a:prstGeom>
        </p:spPr>
        <p:txBody>
          <a:bodyPr vert="horz" lIns="93968" tIns="46984" rIns="93968" bIns="46984"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6721584"/>
            <a:ext cx="4060084" cy="353854"/>
          </a:xfrm>
          <a:prstGeom prst="rect">
            <a:avLst/>
          </a:prstGeom>
        </p:spPr>
        <p:txBody>
          <a:bodyPr vert="horz" lIns="93968" tIns="46984" rIns="93968" bIns="46984"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5307715" y="6721584"/>
            <a:ext cx="4060084" cy="353854"/>
          </a:xfrm>
          <a:prstGeom prst="rect">
            <a:avLst/>
          </a:prstGeom>
        </p:spPr>
        <p:txBody>
          <a:bodyPr vert="horz" lIns="93968" tIns="46984" rIns="93968" bIns="46984" rtlCol="0" anchor="b"/>
          <a:lstStyle>
            <a:lvl1pPr algn="r">
              <a:defRPr sz="1200"/>
            </a:lvl1pPr>
          </a:lstStyle>
          <a:p>
            <a:fld id="{69978460-5FEB-4AC1-99F0-8234763BE14E}" type="slidenum">
              <a:rPr lang="fr-CA" smtClean="0"/>
              <a:t>‹N°›</a:t>
            </a:fld>
            <a:endParaRPr lang="fr-CA"/>
          </a:p>
        </p:txBody>
      </p:sp>
    </p:spTree>
    <p:extLst>
      <p:ext uri="{BB962C8B-B14F-4D97-AF65-F5344CB8AC3E}">
        <p14:creationId xmlns:p14="http://schemas.microsoft.com/office/powerpoint/2010/main" val="121296991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pied de page 3"/>
          <p:cNvSpPr>
            <a:spLocks noGrp="1"/>
          </p:cNvSpPr>
          <p:nvPr>
            <p:ph type="ftr" sz="quarter" idx="10"/>
          </p:nvPr>
        </p:nvSpPr>
        <p:spPr/>
        <p:txBody>
          <a:bodyPr/>
          <a:lstStyle/>
          <a:p>
            <a:endParaRPr lang="fr-CA"/>
          </a:p>
        </p:txBody>
      </p:sp>
      <p:sp>
        <p:nvSpPr>
          <p:cNvPr id="5" name="Espace réservé du numéro de diapositive 4"/>
          <p:cNvSpPr>
            <a:spLocks noGrp="1"/>
          </p:cNvSpPr>
          <p:nvPr>
            <p:ph type="sldNum" sz="quarter" idx="11"/>
          </p:nvPr>
        </p:nvSpPr>
        <p:spPr/>
        <p:txBody>
          <a:bodyPr/>
          <a:lstStyle/>
          <a:p>
            <a:fld id="{69978460-5FEB-4AC1-99F0-8234763BE14E}" type="slidenum">
              <a:rPr lang="fr-CA" smtClean="0"/>
              <a:t>15</a:t>
            </a:fld>
            <a:endParaRPr lang="fr-CA"/>
          </a:p>
        </p:txBody>
      </p:sp>
    </p:spTree>
    <p:extLst>
      <p:ext uri="{BB962C8B-B14F-4D97-AF65-F5344CB8AC3E}">
        <p14:creationId xmlns:p14="http://schemas.microsoft.com/office/powerpoint/2010/main" val="1362985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pied de page 3"/>
          <p:cNvSpPr>
            <a:spLocks noGrp="1"/>
          </p:cNvSpPr>
          <p:nvPr>
            <p:ph type="ftr" sz="quarter" idx="10"/>
          </p:nvPr>
        </p:nvSpPr>
        <p:spPr/>
        <p:txBody>
          <a:bodyPr/>
          <a:lstStyle/>
          <a:p>
            <a:endParaRPr lang="fr-CA"/>
          </a:p>
        </p:txBody>
      </p:sp>
      <p:sp>
        <p:nvSpPr>
          <p:cNvPr id="5" name="Espace réservé du numéro de diapositive 4"/>
          <p:cNvSpPr>
            <a:spLocks noGrp="1"/>
          </p:cNvSpPr>
          <p:nvPr>
            <p:ph type="sldNum" sz="quarter" idx="11"/>
          </p:nvPr>
        </p:nvSpPr>
        <p:spPr/>
        <p:txBody>
          <a:bodyPr/>
          <a:lstStyle/>
          <a:p>
            <a:fld id="{69978460-5FEB-4AC1-99F0-8234763BE14E}" type="slidenum">
              <a:rPr lang="fr-CA" smtClean="0"/>
              <a:t>34</a:t>
            </a:fld>
            <a:endParaRPr lang="fr-CA"/>
          </a:p>
        </p:txBody>
      </p:sp>
    </p:spTree>
    <p:extLst>
      <p:ext uri="{BB962C8B-B14F-4D97-AF65-F5344CB8AC3E}">
        <p14:creationId xmlns:p14="http://schemas.microsoft.com/office/powerpoint/2010/main" val="2300855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pied de page 3"/>
          <p:cNvSpPr>
            <a:spLocks noGrp="1"/>
          </p:cNvSpPr>
          <p:nvPr>
            <p:ph type="ftr" sz="quarter" idx="10"/>
          </p:nvPr>
        </p:nvSpPr>
        <p:spPr/>
        <p:txBody>
          <a:bodyPr/>
          <a:lstStyle/>
          <a:p>
            <a:endParaRPr lang="fr-CA"/>
          </a:p>
        </p:txBody>
      </p:sp>
      <p:sp>
        <p:nvSpPr>
          <p:cNvPr id="5" name="Espace réservé du numéro de diapositive 4"/>
          <p:cNvSpPr>
            <a:spLocks noGrp="1"/>
          </p:cNvSpPr>
          <p:nvPr>
            <p:ph type="sldNum" sz="quarter" idx="11"/>
          </p:nvPr>
        </p:nvSpPr>
        <p:spPr/>
        <p:txBody>
          <a:bodyPr/>
          <a:lstStyle/>
          <a:p>
            <a:fld id="{69978460-5FEB-4AC1-99F0-8234763BE14E}" type="slidenum">
              <a:rPr lang="fr-CA" smtClean="0"/>
              <a:t>36</a:t>
            </a:fld>
            <a:endParaRPr lang="fr-CA"/>
          </a:p>
        </p:txBody>
      </p:sp>
    </p:spTree>
    <p:extLst>
      <p:ext uri="{BB962C8B-B14F-4D97-AF65-F5344CB8AC3E}">
        <p14:creationId xmlns:p14="http://schemas.microsoft.com/office/powerpoint/2010/main" val="1405500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69978460-5FEB-4AC1-99F0-8234763BE14E}" type="slidenum">
              <a:rPr lang="fr-CA" smtClean="0"/>
              <a:t>40</a:t>
            </a:fld>
            <a:endParaRPr lang="fr-CA"/>
          </a:p>
        </p:txBody>
      </p:sp>
      <p:sp>
        <p:nvSpPr>
          <p:cNvPr id="6" name="Espace réservé du pied de page 5"/>
          <p:cNvSpPr>
            <a:spLocks noGrp="1"/>
          </p:cNvSpPr>
          <p:nvPr>
            <p:ph type="ftr" sz="quarter" idx="11"/>
          </p:nvPr>
        </p:nvSpPr>
        <p:spPr/>
        <p:txBody>
          <a:bodyPr/>
          <a:lstStyle/>
          <a:p>
            <a:endParaRPr lang="fr-CA"/>
          </a:p>
        </p:txBody>
      </p:sp>
    </p:spTree>
    <p:extLst>
      <p:ext uri="{BB962C8B-B14F-4D97-AF65-F5344CB8AC3E}">
        <p14:creationId xmlns:p14="http://schemas.microsoft.com/office/powerpoint/2010/main" val="3009178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304800"/>
            <a:ext cx="5829300" cy="6095999"/>
          </a:xfrm>
        </p:spPr>
        <p:txBody>
          <a:bodyPr anchor="ctr">
            <a:noAutofit/>
          </a:bodyPr>
          <a:lstStyle>
            <a:lvl1pPr>
              <a:lnSpc>
                <a:spcPct val="100000"/>
              </a:lnSpc>
              <a:defRPr sz="8800" spc="-80" baseline="0">
                <a:solidFill>
                  <a:schemeClr val="tx1"/>
                </a:solidFill>
              </a:defRPr>
            </a:lvl1pPr>
          </a:lstStyle>
          <a:p>
            <a:r>
              <a:rPr lang="fr-FR" smtClean="0"/>
              <a:t>Modifiez le style du titre</a:t>
            </a:r>
            <a:endParaRPr lang="en-US" dirty="0"/>
          </a:p>
        </p:txBody>
      </p:sp>
      <p:sp>
        <p:nvSpPr>
          <p:cNvPr id="3" name="Subtitle 2"/>
          <p:cNvSpPr>
            <a:spLocks noGrp="1"/>
          </p:cNvSpPr>
          <p:nvPr>
            <p:ph type="subTitle" idx="1"/>
          </p:nvPr>
        </p:nvSpPr>
        <p:spPr>
          <a:xfrm>
            <a:off x="342900" y="6400800"/>
            <a:ext cx="5143500" cy="12192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CB897614-CC2F-4420-8FDA-10940C2AAC3E}" type="datetime1">
              <a:rPr lang="fr-CA" smtClean="0"/>
              <a:t>2018-06-04</a:t>
            </a:fld>
            <a:endParaRPr lang="fr-CA"/>
          </a:p>
        </p:txBody>
      </p:sp>
      <p:sp>
        <p:nvSpPr>
          <p:cNvPr id="5" name="Footer Placeholder 4"/>
          <p:cNvSpPr>
            <a:spLocks noGrp="1"/>
          </p:cNvSpPr>
          <p:nvPr>
            <p:ph type="ftr" sz="quarter" idx="11"/>
          </p:nvPr>
        </p:nvSpPr>
        <p:spPr/>
        <p:txBody>
          <a:bodyPr/>
          <a:lstStyle/>
          <a:p>
            <a:endParaRPr lang="fr-CA"/>
          </a:p>
        </p:txBody>
      </p:sp>
      <p:sp>
        <p:nvSpPr>
          <p:cNvPr id="9" name="Rectangle 8"/>
          <p:cNvSpPr/>
          <p:nvPr/>
        </p:nvSpPr>
        <p:spPr>
          <a:xfrm>
            <a:off x="6750843" y="6461760"/>
            <a:ext cx="107157" cy="2682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50843" y="0"/>
            <a:ext cx="107157" cy="646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10FFF3F-ECF3-4559-883F-D1664E05E842}" type="slidenum">
              <a:rPr lang="fr-CA" smtClean="0"/>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9776657E-C46D-4EBF-8E60-02364BE75DD7}" type="datetime1">
              <a:rPr lang="fr-CA" smtClean="0"/>
              <a:t>2018-06-04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10FFF3F-ECF3-4559-883F-D1664E05E842}"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99F9C40D-9E0C-4FC0-A144-84BF590CA0D5}" type="datetime1">
              <a:rPr lang="fr-CA" smtClean="0"/>
              <a:t>2018-06-04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10FFF3F-ECF3-4559-883F-D1664E05E842}" type="slidenum">
              <a:rPr lang="fr-CA" smtClean="0"/>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EABF1D5-D2F3-48C2-8EDA-1ECFF27483CA}" type="datetime1">
              <a:rPr lang="fr-CA" smtClean="0"/>
              <a:t>2018-06-04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10FFF3F-ECF3-4559-883F-D1664E05E842}" type="slidenum">
              <a:rPr lang="fr-CA" smtClean="0"/>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1930401"/>
            <a:ext cx="5829300" cy="5761567"/>
          </a:xfrm>
        </p:spPr>
        <p:txBody>
          <a:bodyPr anchor="ctr">
            <a:noAutofit/>
          </a:bodyPr>
          <a:lstStyle>
            <a:lvl1pPr algn="l">
              <a:lnSpc>
                <a:spcPct val="100000"/>
              </a:lnSpc>
              <a:defRPr sz="8800" b="0" cap="all" spc="-80" baseline="0">
                <a:solidFill>
                  <a:schemeClr val="tx1"/>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342900" y="304801"/>
            <a:ext cx="5829300" cy="14224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526E0733-7A41-4ABE-B8E0-96AE76CAACFF}" type="datetime1">
              <a:rPr lang="fr-CA" smtClean="0"/>
              <a:t>2018-06-04</a:t>
            </a:fld>
            <a:endParaRPr lang="fr-CA"/>
          </a:p>
        </p:txBody>
      </p:sp>
      <p:sp>
        <p:nvSpPr>
          <p:cNvPr id="8" name="Slide Number Placeholder 7"/>
          <p:cNvSpPr>
            <a:spLocks noGrp="1"/>
          </p:cNvSpPr>
          <p:nvPr>
            <p:ph type="sldNum" sz="quarter" idx="11"/>
          </p:nvPr>
        </p:nvSpPr>
        <p:spPr/>
        <p:txBody>
          <a:bodyPr/>
          <a:lstStyle/>
          <a:p>
            <a:fld id="{C10FFF3F-ECF3-4559-883F-D1664E05E842}" type="slidenum">
              <a:rPr lang="fr-CA" smtClean="0"/>
              <a:t>‹N°›</a:t>
            </a:fld>
            <a:endParaRPr lang="fr-CA"/>
          </a:p>
        </p:txBody>
      </p:sp>
      <p:sp>
        <p:nvSpPr>
          <p:cNvPr id="9" name="Footer Placeholder 8"/>
          <p:cNvSpPr>
            <a:spLocks noGrp="1"/>
          </p:cNvSpPr>
          <p:nvPr>
            <p:ph type="ftr" sz="quarter" idx="12"/>
          </p:nvPr>
        </p:nvSpPr>
        <p:spPr/>
        <p:txBody>
          <a:bodyPr/>
          <a:lstStyle/>
          <a:p>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1223010" y="2099734"/>
            <a:ext cx="246888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3817620" y="2099734"/>
            <a:ext cx="246888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77B805AE-0A8C-46BE-BB22-DC6355555F7A}" type="datetime1">
              <a:rPr lang="fr-CA" smtClean="0"/>
              <a:t>2018-06-04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10FFF3F-ECF3-4559-883F-D1664E05E842}" type="slidenum">
              <a:rPr lang="fr-CA" smtClean="0"/>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220724" y="2097024"/>
            <a:ext cx="2468880" cy="853016"/>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20724" y="3012488"/>
            <a:ext cx="2468880" cy="51206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3819906" y="2097024"/>
            <a:ext cx="2468880" cy="853016"/>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fr-FR" smtClean="0"/>
              <a:t>Modifiez les styles du texte du masque</a:t>
            </a:r>
          </a:p>
        </p:txBody>
      </p:sp>
      <p:sp>
        <p:nvSpPr>
          <p:cNvPr id="6" name="Content Placeholder 5"/>
          <p:cNvSpPr>
            <a:spLocks noGrp="1"/>
          </p:cNvSpPr>
          <p:nvPr>
            <p:ph sz="quarter" idx="4"/>
          </p:nvPr>
        </p:nvSpPr>
        <p:spPr>
          <a:xfrm>
            <a:off x="3819906" y="3012488"/>
            <a:ext cx="2468880" cy="51206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A3887EB-1AD7-48BE-A112-5A06698DC11E}" type="datetime1">
              <a:rPr lang="fr-CA" smtClean="0"/>
              <a:t>2018-06-04</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C10FFF3F-ECF3-4559-883F-D1664E05E842}" type="slidenum">
              <a:rPr lang="fr-CA" smtClean="0"/>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C6B8F4FD-1A50-4662-9DF8-6555787C23A3}" type="datetime1">
              <a:rPr lang="fr-CA" smtClean="0"/>
              <a:t>2018-06-04</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C10FFF3F-ECF3-4559-883F-D1664E05E842}" type="slidenum">
              <a:rPr lang="fr-CA" smtClean="0"/>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78890D-27F3-4549-9E18-F44F9375DE43}" type="datetime1">
              <a:rPr lang="fr-CA" smtClean="0"/>
              <a:t>2018-06-04</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C10FFF3F-ECF3-4559-883F-D1664E05E842}"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1287" y="2133600"/>
            <a:ext cx="3833813" cy="59740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342900" y="2133600"/>
            <a:ext cx="2256235" cy="597408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057C0C4-AC8A-49BD-820D-F390B35BF86C}" type="datetime1">
              <a:rPr lang="fr-CA" smtClean="0"/>
              <a:t>2018-06-04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10FFF3F-ECF3-4559-883F-D1664E05E842}" type="slidenum">
              <a:rPr lang="fr-CA" smtClean="0"/>
              <a:t>‹N°›</a:t>
            </a:fld>
            <a:endParaRPr lang="fr-CA"/>
          </a:p>
        </p:txBody>
      </p:sp>
      <p:sp>
        <p:nvSpPr>
          <p:cNvPr id="8" name="Title 7"/>
          <p:cNvSpPr>
            <a:spLocks noGrp="1"/>
          </p:cNvSpPr>
          <p:nvPr>
            <p:ph type="title"/>
          </p:nvPr>
        </p:nvSpPr>
        <p:spPr/>
        <p:txBody>
          <a:bodyPr/>
          <a:lstStyle/>
          <a:p>
            <a:r>
              <a:rPr lang="fr-FR" smtClean="0"/>
              <a:t>Modifiez le style du titre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9" name="Rectangle 8"/>
          <p:cNvSpPr/>
          <p:nvPr/>
        </p:nvSpPr>
        <p:spPr>
          <a:xfrm>
            <a:off x="6750843" y="6461760"/>
            <a:ext cx="107157" cy="2682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6750658" cy="646176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342900" y="7620000"/>
            <a:ext cx="6115050" cy="6096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97D01D0-0717-47FC-9B18-D3FE9680DF7E}" type="datetime1">
              <a:rPr lang="fr-CA" smtClean="0"/>
              <a:t>2018-06-04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10FFF3F-ECF3-4559-883F-D1664E05E842}" type="slidenum">
              <a:rPr lang="fr-CA" smtClean="0"/>
              <a:t>‹N°›</a:t>
            </a:fld>
            <a:endParaRPr lang="fr-CA"/>
          </a:p>
        </p:txBody>
      </p:sp>
      <p:sp>
        <p:nvSpPr>
          <p:cNvPr id="8" name="Title 7"/>
          <p:cNvSpPr>
            <a:spLocks noGrp="1"/>
          </p:cNvSpPr>
          <p:nvPr>
            <p:ph type="title"/>
          </p:nvPr>
        </p:nvSpPr>
        <p:spPr>
          <a:xfrm>
            <a:off x="342900" y="6604000"/>
            <a:ext cx="6115050" cy="1016000"/>
          </a:xfrm>
        </p:spPr>
        <p:txBody>
          <a:bodyPr anchor="t">
            <a:normAutofit/>
          </a:bodyPr>
          <a:lstStyle>
            <a:lvl1pPr>
              <a:defRPr sz="3200"/>
            </a:lvl1pPr>
          </a:lstStyle>
          <a:p>
            <a:r>
              <a:rPr lang="fr-FR" smtClean="0"/>
              <a:t>Modifiez le style du titre</a:t>
            </a:r>
            <a:endParaRPr lang="en-US" dirty="0"/>
          </a:p>
        </p:txBody>
      </p:sp>
      <p:sp>
        <p:nvSpPr>
          <p:cNvPr id="10" name="Rectangle 9"/>
          <p:cNvSpPr/>
          <p:nvPr/>
        </p:nvSpPr>
        <p:spPr>
          <a:xfrm>
            <a:off x="6750843" y="0"/>
            <a:ext cx="107157" cy="646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3624"/>
            <a:ext cx="4343400" cy="1828800"/>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342900" y="2336801"/>
            <a:ext cx="5715000" cy="583141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342900" y="8229601"/>
            <a:ext cx="2571750" cy="406400"/>
          </a:xfrm>
          <a:prstGeom prst="rect">
            <a:avLst/>
          </a:prstGeom>
        </p:spPr>
        <p:txBody>
          <a:bodyPr vert="horz" lIns="91440" tIns="45720" rIns="91440" bIns="0" rtlCol="0" anchor="b"/>
          <a:lstStyle>
            <a:lvl1pPr algn="l">
              <a:defRPr sz="1000">
                <a:solidFill>
                  <a:schemeClr val="tx1"/>
                </a:solidFill>
              </a:defRPr>
            </a:lvl1pPr>
          </a:lstStyle>
          <a:p>
            <a:fld id="{C7DA9763-8D84-48C5-A1BE-BA5C6F091B48}" type="datetime1">
              <a:rPr lang="fr-CA" smtClean="0"/>
              <a:t>2018-06-04</a:t>
            </a:fld>
            <a:endParaRPr lang="fr-CA"/>
          </a:p>
        </p:txBody>
      </p:sp>
      <p:sp>
        <p:nvSpPr>
          <p:cNvPr id="5" name="Footer Placeholder 4"/>
          <p:cNvSpPr>
            <a:spLocks noGrp="1"/>
          </p:cNvSpPr>
          <p:nvPr>
            <p:ph type="ftr" sz="quarter" idx="3"/>
          </p:nvPr>
        </p:nvSpPr>
        <p:spPr>
          <a:xfrm>
            <a:off x="342900" y="8657167"/>
            <a:ext cx="2571750" cy="378460"/>
          </a:xfrm>
          <a:prstGeom prst="rect">
            <a:avLst/>
          </a:prstGeom>
        </p:spPr>
        <p:txBody>
          <a:bodyPr vert="horz" lIns="91440" tIns="45720" rIns="91440" bIns="45720" rtlCol="0" anchor="t"/>
          <a:lstStyle>
            <a:lvl1pPr algn="l">
              <a:defRPr sz="1000">
                <a:solidFill>
                  <a:schemeClr val="tx1"/>
                </a:solidFill>
              </a:defRPr>
            </a:lvl1pPr>
          </a:lstStyle>
          <a:p>
            <a:endParaRPr lang="fr-CA"/>
          </a:p>
        </p:txBody>
      </p:sp>
      <p:sp>
        <p:nvSpPr>
          <p:cNvPr id="6" name="Slide Number Placeholder 5"/>
          <p:cNvSpPr>
            <a:spLocks noGrp="1"/>
          </p:cNvSpPr>
          <p:nvPr>
            <p:ph type="sldNum" sz="quarter" idx="4"/>
          </p:nvPr>
        </p:nvSpPr>
        <p:spPr>
          <a:xfrm rot="16200000">
            <a:off x="5786781" y="7953825"/>
            <a:ext cx="1754295" cy="273844"/>
          </a:xfrm>
          <a:prstGeom prst="rect">
            <a:avLst/>
          </a:prstGeom>
        </p:spPr>
        <p:txBody>
          <a:bodyPr vert="horz" lIns="91440" tIns="45720" rIns="91440" bIns="45720" rtlCol="0" anchor="ctr"/>
          <a:lstStyle>
            <a:lvl1pPr algn="l">
              <a:defRPr sz="2400" b="1">
                <a:solidFill>
                  <a:schemeClr val="tx2"/>
                </a:solidFill>
              </a:defRPr>
            </a:lvl1pPr>
          </a:lstStyle>
          <a:p>
            <a:fld id="{C10FFF3F-ECF3-4559-883F-D1664E05E842}" type="slidenum">
              <a:rPr lang="fr-CA" smtClean="0"/>
              <a:t>‹N°›</a:t>
            </a:fld>
            <a:endParaRPr lang="fr-CA"/>
          </a:p>
        </p:txBody>
      </p:sp>
      <p:sp>
        <p:nvSpPr>
          <p:cNvPr id="7" name="Rectangle 6"/>
          <p:cNvSpPr/>
          <p:nvPr/>
        </p:nvSpPr>
        <p:spPr>
          <a:xfrm>
            <a:off x="6750843" y="0"/>
            <a:ext cx="107157"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50843" y="1828800"/>
            <a:ext cx="107157" cy="731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7.xml"/><Relationship Id="rId18" Type="http://schemas.openxmlformats.org/officeDocument/2006/relationships/image" Target="../media/image29.jpeg"/><Relationship Id="rId3" Type="http://schemas.openxmlformats.org/officeDocument/2006/relationships/tags" Target="../tags/tag3.xml"/><Relationship Id="rId21" Type="http://schemas.openxmlformats.org/officeDocument/2006/relationships/image" Target="../media/image32.jpe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28.jpeg"/><Relationship Id="rId2" Type="http://schemas.openxmlformats.org/officeDocument/2006/relationships/tags" Target="../tags/tag2.xml"/><Relationship Id="rId16" Type="http://schemas.openxmlformats.org/officeDocument/2006/relationships/image" Target="../media/image27.jpeg"/><Relationship Id="rId20" Type="http://schemas.openxmlformats.org/officeDocument/2006/relationships/image" Target="../media/image31.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26.jpeg"/><Relationship Id="rId23" Type="http://schemas.openxmlformats.org/officeDocument/2006/relationships/image" Target="../media/image34.jpeg"/><Relationship Id="rId10" Type="http://schemas.openxmlformats.org/officeDocument/2006/relationships/tags" Target="../tags/tag10.xml"/><Relationship Id="rId19" Type="http://schemas.openxmlformats.org/officeDocument/2006/relationships/image" Target="../media/image30.jp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4.png"/><Relationship Id="rId22" Type="http://schemas.openxmlformats.org/officeDocument/2006/relationships/image" Target="../media/image33.jpeg"/></Relationships>
</file>

<file path=ppt/slides/_rels/slide23.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2.jpeg"/><Relationship Id="rId3" Type="http://schemas.openxmlformats.org/officeDocument/2006/relationships/slideLayout" Target="../slideLayouts/slideLayout7.xml"/><Relationship Id="rId7" Type="http://schemas.openxmlformats.org/officeDocument/2006/relationships/image" Target="../media/image37.jpeg"/><Relationship Id="rId12" Type="http://schemas.openxmlformats.org/officeDocument/2006/relationships/image" Target="../media/image11.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4.png"/><Relationship Id="rId9" Type="http://schemas.openxmlformats.org/officeDocument/2006/relationships/image" Target="../media/image39.jpeg"/></Relationships>
</file>

<file path=ppt/slides/_rels/slide24.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slideLayout" Target="../slideLayouts/slideLayout7.xml"/><Relationship Id="rId18" Type="http://schemas.openxmlformats.org/officeDocument/2006/relationships/image" Target="../media/image46.jpeg"/><Relationship Id="rId3" Type="http://schemas.openxmlformats.org/officeDocument/2006/relationships/tags" Target="../tags/tag17.xml"/><Relationship Id="rId21" Type="http://schemas.openxmlformats.org/officeDocument/2006/relationships/image" Target="../media/image49.jpg"/><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image" Target="../media/image45.png"/><Relationship Id="rId25" Type="http://schemas.openxmlformats.org/officeDocument/2006/relationships/image" Target="../media/image53.jpeg"/><Relationship Id="rId2" Type="http://schemas.openxmlformats.org/officeDocument/2006/relationships/tags" Target="../tags/tag16.xml"/><Relationship Id="rId16" Type="http://schemas.openxmlformats.org/officeDocument/2006/relationships/image" Target="../media/image44.jpeg"/><Relationship Id="rId20" Type="http://schemas.openxmlformats.org/officeDocument/2006/relationships/image" Target="../media/image48.jpeg"/><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24" Type="http://schemas.openxmlformats.org/officeDocument/2006/relationships/image" Target="../media/image52.jpeg"/><Relationship Id="rId5" Type="http://schemas.openxmlformats.org/officeDocument/2006/relationships/tags" Target="../tags/tag19.xml"/><Relationship Id="rId15" Type="http://schemas.openxmlformats.org/officeDocument/2006/relationships/image" Target="../media/image43.jpeg"/><Relationship Id="rId23" Type="http://schemas.openxmlformats.org/officeDocument/2006/relationships/image" Target="../media/image51.jpeg"/><Relationship Id="rId10" Type="http://schemas.openxmlformats.org/officeDocument/2006/relationships/tags" Target="../tags/tag24.xml"/><Relationship Id="rId19" Type="http://schemas.openxmlformats.org/officeDocument/2006/relationships/image" Target="../media/image47.jpg"/><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image" Target="../media/image4.png"/><Relationship Id="rId22" Type="http://schemas.openxmlformats.org/officeDocument/2006/relationships/image" Target="../media/image50.jpeg"/></Relationships>
</file>

<file path=ppt/slides/_rels/slide25.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59.png"/><Relationship Id="rId3" Type="http://schemas.openxmlformats.org/officeDocument/2006/relationships/tags" Target="../tags/tag29.xml"/><Relationship Id="rId7" Type="http://schemas.openxmlformats.org/officeDocument/2006/relationships/image" Target="../media/image4.png"/><Relationship Id="rId12" Type="http://schemas.openxmlformats.org/officeDocument/2006/relationships/image" Target="../media/image58.jpeg"/><Relationship Id="rId2" Type="http://schemas.openxmlformats.org/officeDocument/2006/relationships/tags" Target="../tags/tag28.xml"/><Relationship Id="rId16" Type="http://schemas.openxmlformats.org/officeDocument/2006/relationships/image" Target="../media/image62.jpg"/><Relationship Id="rId1" Type="http://schemas.openxmlformats.org/officeDocument/2006/relationships/tags" Target="../tags/tag27.xml"/><Relationship Id="rId6" Type="http://schemas.openxmlformats.org/officeDocument/2006/relationships/slideLayout" Target="../slideLayouts/slideLayout7.xml"/><Relationship Id="rId11" Type="http://schemas.openxmlformats.org/officeDocument/2006/relationships/image" Target="../media/image57.jpeg"/><Relationship Id="rId5" Type="http://schemas.openxmlformats.org/officeDocument/2006/relationships/tags" Target="../tags/tag31.xml"/><Relationship Id="rId15" Type="http://schemas.openxmlformats.org/officeDocument/2006/relationships/image" Target="../media/image61.jpeg"/><Relationship Id="rId10" Type="http://schemas.openxmlformats.org/officeDocument/2006/relationships/image" Target="../media/image56.jpeg"/><Relationship Id="rId4" Type="http://schemas.openxmlformats.org/officeDocument/2006/relationships/tags" Target="../tags/tag30.xml"/><Relationship Id="rId9" Type="http://schemas.openxmlformats.org/officeDocument/2006/relationships/image" Target="../media/image55.jpeg"/><Relationship Id="rId14" Type="http://schemas.openxmlformats.org/officeDocument/2006/relationships/image" Target="../media/image60.jpeg"/></Relationships>
</file>

<file path=ppt/slides/_rels/slide26.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tags" Target="../tags/tag44.xml"/><Relationship Id="rId18" Type="http://schemas.openxmlformats.org/officeDocument/2006/relationships/image" Target="../media/image63.jpeg"/><Relationship Id="rId26" Type="http://schemas.openxmlformats.org/officeDocument/2006/relationships/image" Target="../media/image70.jpeg"/><Relationship Id="rId3" Type="http://schemas.openxmlformats.org/officeDocument/2006/relationships/tags" Target="../tags/tag34.xml"/><Relationship Id="rId21" Type="http://schemas.openxmlformats.org/officeDocument/2006/relationships/image" Target="../media/image66.jpeg"/><Relationship Id="rId7" Type="http://schemas.openxmlformats.org/officeDocument/2006/relationships/tags" Target="../tags/tag38.xml"/><Relationship Id="rId12" Type="http://schemas.openxmlformats.org/officeDocument/2006/relationships/tags" Target="../tags/tag43.xml"/><Relationship Id="rId17" Type="http://schemas.openxmlformats.org/officeDocument/2006/relationships/image" Target="../media/image4.png"/><Relationship Id="rId25" Type="http://schemas.openxmlformats.org/officeDocument/2006/relationships/image" Target="../media/image61.jpeg"/><Relationship Id="rId2" Type="http://schemas.openxmlformats.org/officeDocument/2006/relationships/tags" Target="../tags/tag33.xml"/><Relationship Id="rId16" Type="http://schemas.openxmlformats.org/officeDocument/2006/relationships/slideLayout" Target="../slideLayouts/slideLayout7.xml"/><Relationship Id="rId20" Type="http://schemas.openxmlformats.org/officeDocument/2006/relationships/image" Target="../media/image65.jpeg"/><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24" Type="http://schemas.openxmlformats.org/officeDocument/2006/relationships/image" Target="../media/image69.jpeg"/><Relationship Id="rId5" Type="http://schemas.openxmlformats.org/officeDocument/2006/relationships/tags" Target="../tags/tag36.xml"/><Relationship Id="rId15" Type="http://schemas.openxmlformats.org/officeDocument/2006/relationships/tags" Target="../tags/tag46.xml"/><Relationship Id="rId23" Type="http://schemas.openxmlformats.org/officeDocument/2006/relationships/image" Target="../media/image68.jpeg"/><Relationship Id="rId10" Type="http://schemas.openxmlformats.org/officeDocument/2006/relationships/tags" Target="../tags/tag41.xml"/><Relationship Id="rId19" Type="http://schemas.openxmlformats.org/officeDocument/2006/relationships/image" Target="../media/image64.jpeg"/><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tags" Target="../tags/tag45.xml"/><Relationship Id="rId22" Type="http://schemas.openxmlformats.org/officeDocument/2006/relationships/image" Target="../media/image67.jpeg"/></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7.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notesSlide" Target="../notesSlides/notesSlide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image" Target="../media/image75.png"/><Relationship Id="rId18" Type="http://schemas.openxmlformats.org/officeDocument/2006/relationships/image" Target="../media/image80.png"/><Relationship Id="rId26" Type="http://schemas.openxmlformats.org/officeDocument/2006/relationships/image" Target="../media/image88.png"/><Relationship Id="rId39" Type="http://schemas.openxmlformats.org/officeDocument/2006/relationships/image" Target="../media/image101.png"/><Relationship Id="rId3" Type="http://schemas.openxmlformats.org/officeDocument/2006/relationships/tags" Target="../tags/tag52.xml"/><Relationship Id="rId21" Type="http://schemas.openxmlformats.org/officeDocument/2006/relationships/image" Target="../media/image83.png"/><Relationship Id="rId34" Type="http://schemas.openxmlformats.org/officeDocument/2006/relationships/image" Target="../media/image96.png"/><Relationship Id="rId7" Type="http://schemas.openxmlformats.org/officeDocument/2006/relationships/tags" Target="../tags/tag56.xml"/><Relationship Id="rId12" Type="http://schemas.openxmlformats.org/officeDocument/2006/relationships/image" Target="../media/image74.jpeg"/><Relationship Id="rId17" Type="http://schemas.openxmlformats.org/officeDocument/2006/relationships/image" Target="../media/image79.jpeg"/><Relationship Id="rId25" Type="http://schemas.openxmlformats.org/officeDocument/2006/relationships/image" Target="../media/image87.png"/><Relationship Id="rId33" Type="http://schemas.openxmlformats.org/officeDocument/2006/relationships/image" Target="../media/image95.png"/><Relationship Id="rId38" Type="http://schemas.openxmlformats.org/officeDocument/2006/relationships/image" Target="../media/image100.png"/><Relationship Id="rId2" Type="http://schemas.openxmlformats.org/officeDocument/2006/relationships/tags" Target="../tags/tag51.xml"/><Relationship Id="rId16" Type="http://schemas.openxmlformats.org/officeDocument/2006/relationships/image" Target="../media/image78.png"/><Relationship Id="rId20" Type="http://schemas.openxmlformats.org/officeDocument/2006/relationships/image" Target="../media/image82.png"/><Relationship Id="rId29" Type="http://schemas.openxmlformats.org/officeDocument/2006/relationships/image" Target="../media/image91.png"/><Relationship Id="rId41" Type="http://schemas.openxmlformats.org/officeDocument/2006/relationships/image" Target="../media/image103.png"/><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image" Target="../media/image73.jpeg"/><Relationship Id="rId24" Type="http://schemas.openxmlformats.org/officeDocument/2006/relationships/image" Target="../media/image86.png"/><Relationship Id="rId32" Type="http://schemas.openxmlformats.org/officeDocument/2006/relationships/image" Target="../media/image94.png"/><Relationship Id="rId37" Type="http://schemas.openxmlformats.org/officeDocument/2006/relationships/image" Target="../media/image99.png"/><Relationship Id="rId40" Type="http://schemas.openxmlformats.org/officeDocument/2006/relationships/image" Target="../media/image102.png"/><Relationship Id="rId5" Type="http://schemas.openxmlformats.org/officeDocument/2006/relationships/tags" Target="../tags/tag54.xml"/><Relationship Id="rId15" Type="http://schemas.openxmlformats.org/officeDocument/2006/relationships/image" Target="../media/image77.png"/><Relationship Id="rId23" Type="http://schemas.openxmlformats.org/officeDocument/2006/relationships/image" Target="../media/image85.png"/><Relationship Id="rId28" Type="http://schemas.openxmlformats.org/officeDocument/2006/relationships/image" Target="../media/image90.png"/><Relationship Id="rId36" Type="http://schemas.openxmlformats.org/officeDocument/2006/relationships/image" Target="../media/image98.png"/><Relationship Id="rId10" Type="http://schemas.openxmlformats.org/officeDocument/2006/relationships/image" Target="../media/image72.png"/><Relationship Id="rId19" Type="http://schemas.openxmlformats.org/officeDocument/2006/relationships/image" Target="../media/image81.png"/><Relationship Id="rId31" Type="http://schemas.openxmlformats.org/officeDocument/2006/relationships/image" Target="../media/image93.png"/><Relationship Id="rId4" Type="http://schemas.openxmlformats.org/officeDocument/2006/relationships/tags" Target="../tags/tag53.xml"/><Relationship Id="rId9" Type="http://schemas.openxmlformats.org/officeDocument/2006/relationships/slideLayout" Target="../slideLayouts/slideLayout7.xml"/><Relationship Id="rId14" Type="http://schemas.openxmlformats.org/officeDocument/2006/relationships/image" Target="../media/image76.png"/><Relationship Id="rId22" Type="http://schemas.openxmlformats.org/officeDocument/2006/relationships/image" Target="../media/image84.png"/><Relationship Id="rId27" Type="http://schemas.openxmlformats.org/officeDocument/2006/relationships/image" Target="../media/image89.png"/><Relationship Id="rId30" Type="http://schemas.openxmlformats.org/officeDocument/2006/relationships/image" Target="../media/image92.png"/><Relationship Id="rId35" Type="http://schemas.openxmlformats.org/officeDocument/2006/relationships/image" Target="../media/image97.png"/></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tags" Target="../tags/tag70.xml"/><Relationship Id="rId18" Type="http://schemas.openxmlformats.org/officeDocument/2006/relationships/tags" Target="../tags/tag75.xml"/><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tags" Target="../tags/tag69.xml"/><Relationship Id="rId17" Type="http://schemas.openxmlformats.org/officeDocument/2006/relationships/tags" Target="../tags/tag74.xml"/><Relationship Id="rId2" Type="http://schemas.openxmlformats.org/officeDocument/2006/relationships/tags" Target="../tags/tag59.xml"/><Relationship Id="rId16" Type="http://schemas.openxmlformats.org/officeDocument/2006/relationships/tags" Target="../tags/tag73.xml"/><Relationship Id="rId20" Type="http://schemas.openxmlformats.org/officeDocument/2006/relationships/notesSlide" Target="../notesSlides/notesSlide4.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tags" Target="../tags/tag68.xml"/><Relationship Id="rId5" Type="http://schemas.openxmlformats.org/officeDocument/2006/relationships/tags" Target="../tags/tag62.xml"/><Relationship Id="rId15" Type="http://schemas.openxmlformats.org/officeDocument/2006/relationships/tags" Target="../tags/tag72.xml"/><Relationship Id="rId10" Type="http://schemas.openxmlformats.org/officeDocument/2006/relationships/tags" Target="../tags/tag67.xml"/><Relationship Id="rId19" Type="http://schemas.openxmlformats.org/officeDocument/2006/relationships/slideLayout" Target="../slideLayouts/slideLayout7.xml"/><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tags" Target="../tags/tag71.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hyperlink" Target="mailto:tapaj@spectrederue.org" TargetMode="External"/><Relationship Id="rId3" Type="http://schemas.openxmlformats.org/officeDocument/2006/relationships/tags" Target="../tags/tag78.xml"/><Relationship Id="rId7" Type="http://schemas.openxmlformats.org/officeDocument/2006/relationships/hyperlink" Target="mailto:travaildemilieu@spectrederue.org" TargetMode="Externa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104.png"/><Relationship Id="rId11" Type="http://schemas.openxmlformats.org/officeDocument/2006/relationships/hyperlink" Target="mailto:centredejour@spectrederue.org" TargetMode="External"/><Relationship Id="rId5" Type="http://schemas.openxmlformats.org/officeDocument/2006/relationships/slideLayout" Target="../slideLayouts/slideLayout7.xml"/><Relationship Id="rId10" Type="http://schemas.openxmlformats.org/officeDocument/2006/relationships/hyperlink" Target="mailto:administration@spectrederue.org" TargetMode="External"/><Relationship Id="rId4" Type="http://schemas.openxmlformats.org/officeDocument/2006/relationships/tags" Target="../tags/tag79.xml"/><Relationship Id="rId9" Type="http://schemas.openxmlformats.org/officeDocument/2006/relationships/hyperlink" Target="mailto:travailderue@spectrederue.org"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ZoneTexte 1"/>
          <p:cNvSpPr txBox="1"/>
          <p:nvPr/>
        </p:nvSpPr>
        <p:spPr>
          <a:xfrm>
            <a:off x="1880828" y="2987824"/>
            <a:ext cx="3096344" cy="1077218"/>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fr-CA" sz="3200" dirty="0" smtClean="0">
                <a:solidFill>
                  <a:srgbClr val="000000"/>
                </a:solidFill>
                <a:latin typeface="Segoe UI Light" panose="020B0502040204020203" pitchFamily="34" charset="0"/>
                <a:cs typeface="Segoe UI Light" panose="020B0502040204020203" pitchFamily="34" charset="0"/>
              </a:rPr>
              <a:t>BILAN ANNUEL </a:t>
            </a:r>
          </a:p>
          <a:p>
            <a:pPr algn="ctr"/>
            <a:r>
              <a:rPr lang="fr-CA" sz="3200" dirty="0" smtClean="0">
                <a:solidFill>
                  <a:srgbClr val="000000"/>
                </a:solidFill>
                <a:latin typeface="Segoe UI Light" panose="020B0502040204020203" pitchFamily="34" charset="0"/>
                <a:cs typeface="Segoe UI Light" panose="020B0502040204020203" pitchFamily="34" charset="0"/>
              </a:rPr>
              <a:t>2017-2018</a:t>
            </a:r>
          </a:p>
        </p:txBody>
      </p:sp>
    </p:spTree>
    <p:extLst>
      <p:ext uri="{BB962C8B-B14F-4D97-AF65-F5344CB8AC3E}">
        <p14:creationId xmlns:p14="http://schemas.microsoft.com/office/powerpoint/2010/main" val="3106368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1000"/>
            <a:lum/>
          </a:blip>
          <a:srcRect/>
          <a:stretch>
            <a:fillRect t="-10000" b="-10000"/>
          </a:stretch>
        </a:blipFill>
        <a:effectLst/>
      </p:bgPr>
    </p:bg>
    <p:spTree>
      <p:nvGrpSpPr>
        <p:cNvPr id="1" name=""/>
        <p:cNvGrpSpPr/>
        <p:nvPr/>
      </p:nvGrpSpPr>
      <p:grpSpPr>
        <a:xfrm>
          <a:off x="0" y="0"/>
          <a:ext cx="0" cy="0"/>
          <a:chOff x="0" y="0"/>
          <a:chExt cx="0" cy="0"/>
        </a:xfrm>
      </p:grpSpPr>
      <p:pic>
        <p:nvPicPr>
          <p:cNvPr id="7" name="Image 6" descr="C:\Users\travail.milieu.recup\Downloads\26736021_10159711326245231_199113166_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736" y="827584"/>
            <a:ext cx="4752528" cy="2952328"/>
          </a:xfrm>
          <a:prstGeom prst="rect">
            <a:avLst/>
          </a:prstGeom>
          <a:noFill/>
          <a:ln>
            <a:noFill/>
          </a:ln>
        </p:spPr>
      </p:pic>
      <p:sp>
        <p:nvSpPr>
          <p:cNvPr id="5" name="Rectangle 4"/>
          <p:cNvSpPr/>
          <p:nvPr/>
        </p:nvSpPr>
        <p:spPr>
          <a:xfrm>
            <a:off x="514350" y="3779912"/>
            <a:ext cx="5829300" cy="5954964"/>
          </a:xfrm>
          <a:prstGeom prst="rect">
            <a:avLst/>
          </a:prstGeom>
        </p:spPr>
        <p:txBody>
          <a:bodyPr wrap="square">
            <a:spAutoFit/>
          </a:bodyPr>
          <a:lstStyle/>
          <a:p>
            <a:pPr algn="just">
              <a:spcAft>
                <a:spcPts val="1000"/>
              </a:spcAft>
            </a:pPr>
            <a:r>
              <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rPr>
              <a:t>Comme </a:t>
            </a: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le dirait si bien Patrice Lemieux </a:t>
            </a:r>
            <a:r>
              <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rPr>
              <a:t>, </a:t>
            </a:r>
            <a:r>
              <a:rPr lang="fr-CA"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rPr>
              <a:t>1</a:t>
            </a:r>
            <a:r>
              <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rPr>
              <a:t> </a:t>
            </a: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mot à retenir : restructuration, transition et adaptation</a:t>
            </a:r>
            <a:r>
              <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rPr>
              <a:t>.</a:t>
            </a:r>
            <a:endPar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algn="just">
              <a:spcAft>
                <a:spcPts val="1000"/>
              </a:spcAft>
            </a:pP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L’année 2017-2018 fut une année vraiment mouvementée. En prévision de l’ouverture du service d’injection supervisée (sis) de gros travaux de démolition et de reconstruction ont été effectués. Travaux qui au départ devaient se faire au mois de janvier mais qui ont été retardés au mois de mai. La remise de mois en mois déstabilisait les usagers et l’équipe car il nous était impossible de planifier quelques activités, craignant de devoir les annuler. </a:t>
            </a:r>
            <a:endPar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Après 28 ans d’existence, les travaux et la mise en place du SIS ont entrainé la fermeture du centre de jour. Les usagers ont perdu leur lieu d’appartenance. Encore aujourd’hui nous nous faisons demander s’il va rouvrir. L’équipe a trouvé cela difficile mais heureusement plusieurs réguliers viennent quand même nous saluer et nous donner de leurs nouvelles. Par contre nous sommes très fiers de notre salle de répit  qui accueille les personnes utilisant le SIS. Sans devenir un centre de jour, nous leur offrons du café et à l’occasion des collations. Ils ont accès à l’ordinateur, à des guitares et à de la musique. Ils peuvent aussi utiliser le téléphone pour des démarches. Ce lieu nous permet de créer des liens et les gens s’y sentent bien. </a:t>
            </a:r>
          </a:p>
          <a:p>
            <a:pPr algn="just">
              <a:lnSpc>
                <a:spcPct val="115000"/>
              </a:lnSpc>
              <a:spcAft>
                <a:spcPts val="1000"/>
              </a:spcAft>
            </a:pPr>
            <a:endPar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p:txBody>
      </p:sp>
      <p:pic>
        <p:nvPicPr>
          <p:cNvPr id="12" name="Image 1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53646" y="8244408"/>
            <a:ext cx="522923" cy="697231"/>
          </a:xfrm>
          <a:prstGeom prst="rect">
            <a:avLst/>
          </a:prstGeom>
        </p:spPr>
      </p:pic>
      <p:sp>
        <p:nvSpPr>
          <p:cNvPr id="13" name="Espace réservé du texte 2"/>
          <p:cNvSpPr txBox="1">
            <a:spLocks/>
          </p:cNvSpPr>
          <p:nvPr/>
        </p:nvSpPr>
        <p:spPr>
          <a:xfrm>
            <a:off x="546818" y="287568"/>
            <a:ext cx="5829300" cy="396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indent="0" algn="ctr">
              <a:spcBef>
                <a:spcPct val="20000"/>
              </a:spcBef>
              <a:spcAft>
                <a:spcPts val="600"/>
              </a:spcAft>
              <a:buFont typeface="Arial" pitchFamily="34" charset="0"/>
              <a:buNone/>
              <a:defRPr sz="2000" b="0" cap="all" spc="120" baseline="0">
                <a:solidFill>
                  <a:schemeClr val="tx2"/>
                </a:solidFill>
                <a:latin typeface="Berlin Sans FB" panose="020E0602020502020306" pitchFamily="34" charset="0"/>
              </a:defRPr>
            </a:lvl1pPr>
            <a:lvl2pPr indent="0">
              <a:spcBef>
                <a:spcPct val="20000"/>
              </a:spcBef>
              <a:buClr>
                <a:schemeClr val="tx2"/>
              </a:buClr>
              <a:buFont typeface="Arial" pitchFamily="34" charset="0"/>
              <a:buNone/>
              <a:defRPr>
                <a:solidFill>
                  <a:schemeClr val="tx1">
                    <a:tint val="75000"/>
                  </a:schemeClr>
                </a:solidFill>
              </a:defRPr>
            </a:lvl2pPr>
            <a:lvl3pPr indent="0">
              <a:spcBef>
                <a:spcPct val="20000"/>
              </a:spcBef>
              <a:buClr>
                <a:schemeClr val="tx2"/>
              </a:buClr>
              <a:buFont typeface="Arial" pitchFamily="34" charset="0"/>
              <a:buNone/>
              <a:defRPr sz="1600">
                <a:solidFill>
                  <a:schemeClr val="tx1">
                    <a:tint val="75000"/>
                  </a:schemeClr>
                </a:solidFill>
              </a:defRPr>
            </a:lvl3pPr>
            <a:lvl4pPr indent="0">
              <a:spcBef>
                <a:spcPct val="20000"/>
              </a:spcBef>
              <a:buClr>
                <a:schemeClr val="tx2"/>
              </a:buClr>
              <a:buFont typeface="Arial" pitchFamily="34" charset="0"/>
              <a:buNone/>
              <a:defRPr sz="1400">
                <a:solidFill>
                  <a:schemeClr val="tx1">
                    <a:tint val="75000"/>
                  </a:schemeClr>
                </a:solidFill>
              </a:defRPr>
            </a:lvl4pPr>
            <a:lvl5pPr indent="0">
              <a:spcBef>
                <a:spcPct val="20000"/>
              </a:spcBef>
              <a:buClr>
                <a:schemeClr val="tx2"/>
              </a:buClr>
              <a:buFont typeface="Arial" pitchFamily="34" charset="0"/>
              <a:buNone/>
              <a:defRPr sz="1400" baseline="0">
                <a:solidFill>
                  <a:schemeClr val="tx1">
                    <a:tint val="75000"/>
                  </a:schemeClr>
                </a:solidFill>
              </a:defRPr>
            </a:lvl5pPr>
            <a:lvl6pPr indent="0">
              <a:spcBef>
                <a:spcPct val="20000"/>
              </a:spcBef>
              <a:buClr>
                <a:schemeClr val="tx2"/>
              </a:buClr>
              <a:buFont typeface="Arial" pitchFamily="34" charset="0"/>
              <a:buNone/>
              <a:defRPr sz="1400">
                <a:solidFill>
                  <a:schemeClr val="tx1">
                    <a:tint val="75000"/>
                  </a:schemeClr>
                </a:solidFill>
              </a:defRPr>
            </a:lvl6pPr>
            <a:lvl7pPr indent="0">
              <a:spcBef>
                <a:spcPct val="20000"/>
              </a:spcBef>
              <a:buClr>
                <a:schemeClr val="tx2"/>
              </a:buClr>
              <a:buFont typeface="Arial" pitchFamily="34" charset="0"/>
              <a:buNone/>
              <a:defRPr sz="1400">
                <a:solidFill>
                  <a:schemeClr val="tx1">
                    <a:tint val="75000"/>
                  </a:schemeClr>
                </a:solidFill>
              </a:defRPr>
            </a:lvl7pPr>
            <a:lvl8pPr indent="0">
              <a:spcBef>
                <a:spcPct val="20000"/>
              </a:spcBef>
              <a:buClr>
                <a:schemeClr val="tx2"/>
              </a:buClr>
              <a:buFont typeface="Arial" pitchFamily="34" charset="0"/>
              <a:buNone/>
              <a:defRPr sz="1400">
                <a:solidFill>
                  <a:schemeClr val="tx1">
                    <a:tint val="75000"/>
                  </a:schemeClr>
                </a:solidFill>
              </a:defRPr>
            </a:lvl8pPr>
            <a:lvl9pPr indent="0">
              <a:spcBef>
                <a:spcPct val="20000"/>
              </a:spcBef>
              <a:buClr>
                <a:schemeClr val="tx2"/>
              </a:buClr>
              <a:buFont typeface="Arial" pitchFamily="34" charset="0"/>
              <a:buNone/>
              <a:defRPr sz="1400">
                <a:solidFill>
                  <a:schemeClr val="tx1">
                    <a:tint val="75000"/>
                  </a:schemeClr>
                </a:solidFill>
              </a:defRPr>
            </a:lvl9pPr>
          </a:lstStyle>
          <a:p>
            <a:r>
              <a:rPr lang="fr-CA" dirty="0"/>
              <a:t>Service d’injection supervisée (SIS) </a:t>
            </a:r>
          </a:p>
        </p:txBody>
      </p:sp>
    </p:spTree>
    <p:extLst>
      <p:ext uri="{BB962C8B-B14F-4D97-AF65-F5344CB8AC3E}">
        <p14:creationId xmlns:p14="http://schemas.microsoft.com/office/powerpoint/2010/main" val="2838176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1000"/>
            <a:lum/>
          </a:blip>
          <a:srcRect/>
          <a:stretch>
            <a:fillRect t="-10000" b="-10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14350" y="755576"/>
            <a:ext cx="5829300" cy="6792377"/>
          </a:xfrm>
        </p:spPr>
        <p:txBody>
          <a:bodyPr/>
          <a:lstStyle/>
          <a:p>
            <a:r>
              <a:rPr lang="fr-CA" sz="1000" dirty="0" smtClean="0">
                <a:latin typeface="Berlin Sans FB" panose="020E0602020502020306" pitchFamily="34" charset="0"/>
              </a:rPr>
              <a:t> </a:t>
            </a:r>
            <a:endParaRPr lang="fr-CA" sz="1000" dirty="0">
              <a:latin typeface="Berlin Sans FB" panose="020E0602020502020306" pitchFamily="34" charset="0"/>
            </a:endParaRPr>
          </a:p>
        </p:txBody>
      </p:sp>
      <p:sp>
        <p:nvSpPr>
          <p:cNvPr id="4" name="ZoneTexte 3"/>
          <p:cNvSpPr txBox="1"/>
          <p:nvPr/>
        </p:nvSpPr>
        <p:spPr>
          <a:xfrm>
            <a:off x="552028" y="735199"/>
            <a:ext cx="5829300" cy="7684155"/>
          </a:xfrm>
          <a:prstGeom prst="rect">
            <a:avLst/>
          </a:prstGeom>
          <a:noFill/>
        </p:spPr>
        <p:txBody>
          <a:bodyPr wrap="square" rtlCol="0">
            <a:spAutoFit/>
          </a:bodyPr>
          <a:lstStyle/>
          <a:p>
            <a:pPr algn="just">
              <a:lnSpc>
                <a:spcPct val="115000"/>
              </a:lnSpc>
              <a:spcAft>
                <a:spcPts val="1000"/>
              </a:spcAft>
            </a:pPr>
            <a:r>
              <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rPr>
              <a:t>Durant </a:t>
            </a: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les rénovations, le site fixe fut transféré du coté administratif et du coté TAPAJ. Donc avec tout le matériel de prévention, bureau pour l’infirmière, mobiliers et objets que nous voulions garder mais qui devait sortir des lieux des travaux nous étions vraiment à l’étroit. Une chance que l’équipe de Spectre de rue est tissée serrée </a:t>
            </a: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sym typeface="Wingdings"/>
              </a:rPr>
              <a:t></a:t>
            </a: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 </a:t>
            </a:r>
          </a:p>
          <a:p>
            <a:pPr algn="just">
              <a:lnSpc>
                <a:spcPct val="115000"/>
              </a:lnSpc>
              <a:spcAft>
                <a:spcPts val="1000"/>
              </a:spcAft>
            </a:pP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L’annonce de l’ouverture du SIS à Spectre de rue a créé beaucoup de vagues au sein de la communauté. Il y avait des pours et des contres. Lors de notre porte ouverte du 20 novembre, 128 personnes (commerçants, résidents, partenaires, usagers) sont venues visiter nos installations. Cela a permis d’avoir de bons échanges et de pouvoir vraiment expliquer notre travail et notre mission.  Nous avons tenté de rassurer les gens mais disons que ce fut une période assez stressante qui même si cela c’est atténué demeure encore présent. </a:t>
            </a:r>
            <a:endPar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rPr>
              <a:t>Pour </a:t>
            </a: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nous, l’ouverture du SIS est un plus dans nos interventions de prévention. Avec la crise des surdoses d’opioïdes et de Fentanyl, il est rassurant de savoir qu’en cas d’overdose nous seront en mesure de tout de suite intervenir et de ce fait sauver des vies. </a:t>
            </a:r>
          </a:p>
          <a:p>
            <a:pPr algn="just">
              <a:lnSpc>
                <a:spcPct val="115000"/>
              </a:lnSpc>
              <a:spcAft>
                <a:spcPts val="1000"/>
              </a:spcAft>
            </a:pP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L’ouverture du service d’injection supervisée a finalement eu lieu le 22 novembre </a:t>
            </a:r>
            <a:r>
              <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rPr>
              <a:t>2017. </a:t>
            </a: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Nos heures d’ouverture sont du lundi au vendredi de 9h30 à 17h30 et samedi et dimanche de 10h à 16h. Un infirmier est toujours sur place. </a:t>
            </a:r>
          </a:p>
          <a:p>
            <a:pPr algn="just"/>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Afin de répondre aux critères de Santé Canada, tous les intervenants et les pairs aidants ont été formés. L’équipe se composent de 6 intervenants à temps pleins, 3 à temps partiels, 3 pairs aidants, d’intervenants de la liste de rappel ainsi que de la coordonnatrice clinique</a:t>
            </a:r>
          </a:p>
          <a:p>
            <a:pPr algn="just"/>
            <a:endPar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algn="just"/>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Parlant de ressources humaines, il y a eu à ce niveau-là aussi beaucoup de changements. Deux intervenants de longues dates nous ont quittés pour des raisons personnelles. Nous voulons donc souhaiter bonne chance à Céline Gravel et à </a:t>
            </a:r>
            <a:r>
              <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rPr>
              <a:t>Louis-</a:t>
            </a:r>
            <a:r>
              <a:rPr lang="fr-CA" sz="1400" dirty="0" err="1"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rPr>
              <a:t>Phillipe</a:t>
            </a:r>
            <a:r>
              <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rPr>
              <a:t> </a:t>
            </a: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Poisson dans leurs nouveaux projets </a:t>
            </a: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sym typeface="Wingdings"/>
              </a:rPr>
              <a:t></a:t>
            </a: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 </a:t>
            </a:r>
          </a:p>
          <a:p>
            <a:endParaRPr lang="fr-CA" sz="1200" dirty="0"/>
          </a:p>
        </p:txBody>
      </p:sp>
      <p:pic>
        <p:nvPicPr>
          <p:cNvPr id="5" name="Imag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87320" y="7953191"/>
            <a:ext cx="522000" cy="696001"/>
          </a:xfrm>
          <a:prstGeom prst="rect">
            <a:avLst/>
          </a:prstGeom>
        </p:spPr>
      </p:pic>
      <p:sp>
        <p:nvSpPr>
          <p:cNvPr id="6" name="Espace réservé du texte 5"/>
          <p:cNvSpPr>
            <a:spLocks noGrp="1"/>
          </p:cNvSpPr>
          <p:nvPr>
            <p:ph type="body" idx="1"/>
          </p:nvPr>
        </p:nvSpPr>
        <p:spPr/>
        <p:txBody>
          <a:bodyPr/>
          <a:lstStyle/>
          <a:p>
            <a:endParaRPr lang="fr-CA"/>
          </a:p>
        </p:txBody>
      </p:sp>
    </p:spTree>
    <p:extLst>
      <p:ext uri="{BB962C8B-B14F-4D97-AF65-F5344CB8AC3E}">
        <p14:creationId xmlns:p14="http://schemas.microsoft.com/office/powerpoint/2010/main" val="2565526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1000"/>
            <a:lum/>
          </a:blip>
          <a:srcRect/>
          <a:stretch>
            <a:fillRect t="-10000" b="-10000"/>
          </a:stretch>
        </a:blip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77272" y="7872541"/>
            <a:ext cx="486000" cy="648000"/>
          </a:xfrm>
          <a:prstGeom prst="rect">
            <a:avLst/>
          </a:prstGeom>
        </p:spPr>
      </p:pic>
      <p:sp>
        <p:nvSpPr>
          <p:cNvPr id="2" name="Rectangle 1"/>
          <p:cNvSpPr/>
          <p:nvPr/>
        </p:nvSpPr>
        <p:spPr>
          <a:xfrm>
            <a:off x="552028" y="827584"/>
            <a:ext cx="5829300" cy="7566174"/>
          </a:xfrm>
          <a:prstGeom prst="rect">
            <a:avLst/>
          </a:prstGeom>
        </p:spPr>
        <p:txBody>
          <a:bodyPr wrap="square">
            <a:spAutoFit/>
          </a:bodyPr>
          <a:lstStyle/>
          <a:p>
            <a:pPr algn="just">
              <a:spcAft>
                <a:spcPts val="1000"/>
              </a:spcAft>
            </a:pP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En raison de ces départs et avec les nouveaux services, l’équipe a dû se renouveler et qui dit nouveaux employés dit intégration et adaptation. Nous travaillons fort afin que tous et chacun se retrouve bien dans leur nouveau rôle. </a:t>
            </a:r>
          </a:p>
          <a:p>
            <a:pPr algn="just">
              <a:spcAft>
                <a:spcPts val="1000"/>
              </a:spcAft>
            </a:pP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L’ouverture du SIS n’ayant eu lieu que le 22 novembre 2017 et en tenant compte que cela prend toujours un certain temps avant que la nouvelle ne se répande auprès des utilisateurs, nous sommes quand même très heureux des résultats jusqu’à présent. </a:t>
            </a:r>
          </a:p>
          <a:p>
            <a:pPr algn="just">
              <a:lnSpc>
                <a:spcPct val="150000"/>
              </a:lnSpc>
            </a:pP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Points </a:t>
            </a:r>
            <a:r>
              <a:rPr lang="fr-CA" sz="1400" dirty="0" err="1">
                <a:solidFill>
                  <a:srgbClr val="000000"/>
                </a:solidFill>
                <a:latin typeface="Berlin Sans FB" panose="020E0602020502020306" pitchFamily="34" charset="0"/>
                <a:ea typeface="Calibri" panose="020F0502020204030204" pitchFamily="34" charset="0"/>
                <a:cs typeface="Times New Roman" panose="02020603050405020304" pitchFamily="18" charset="0"/>
              </a:rPr>
              <a:t>relevants</a:t>
            </a: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 à ce jour : </a:t>
            </a:r>
          </a:p>
          <a:p>
            <a:pPr marL="285750" indent="-285750" algn="just">
              <a:buFont typeface="Arial" panose="020B0604020202020204" pitchFamily="34" charset="0"/>
              <a:buChar char="•"/>
            </a:pPr>
            <a:r>
              <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rPr>
              <a:t>Nous avons un total de 2088 visites par jour depuis l’ouverture et 95% de ces visites ont été pour l’utilisation de la salle d’injection. </a:t>
            </a:r>
          </a:p>
          <a:p>
            <a:pPr algn="just"/>
            <a:endPar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rPr>
              <a:t>Les drogues consommées sont majoritairement des médicaments opioïdes (55,5 %) suivi de la cocaïne (28 %). Certains s’injectent aussi d’autres substances telles que des amphétamines, de la </a:t>
            </a:r>
            <a:r>
              <a:rPr lang="fr-CA" sz="1400" dirty="0" err="1"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rPr>
              <a:t>méthamphétamine</a:t>
            </a:r>
            <a:r>
              <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rPr>
              <a:t> et du crack. </a:t>
            </a:r>
          </a:p>
          <a:p>
            <a:pPr algn="just"/>
            <a:r>
              <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rPr>
              <a:t> </a:t>
            </a:r>
          </a:p>
          <a:p>
            <a:pPr marL="285750" indent="-285750" algn="just">
              <a:buFont typeface="Arial" panose="020B0604020202020204" pitchFamily="34" charset="0"/>
              <a:buChar char="•"/>
            </a:pPr>
            <a:r>
              <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rPr>
              <a:t>Les utilisateurs sont des hommes dans 81% des cas et la moyenne d’âge se situe entre 35 et 40 ans. Au total, 187 personnes différentes nous ont visités. </a:t>
            </a:r>
          </a:p>
          <a:p>
            <a:pPr algn="just"/>
            <a:endPar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rPr>
              <a:t>3547 interventions ont été faites sans compter les interventions en soins infirmiers</a:t>
            </a:r>
          </a:p>
          <a:p>
            <a:pPr algn="just"/>
            <a:endPar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algn="just"/>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Ce qui est très intéressant à constater c’est que </a:t>
            </a:r>
            <a:r>
              <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rPr>
              <a:t>47% </a:t>
            </a: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des gens ont un appartement, mais </a:t>
            </a:r>
            <a:r>
              <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rPr>
              <a:t>préfèrent </a:t>
            </a: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quand même venir au SIS par mesure de précaution ce qui prouve une fois de plus l’importance des SIS. </a:t>
            </a:r>
            <a:endPar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algn="just"/>
            <a:endPar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algn="just"/>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Bref après 15 ans d’attente et malgré les hauts et les bas que cela à </a:t>
            </a:r>
            <a:r>
              <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rPr>
              <a:t>occasionné, </a:t>
            </a: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l’équipe de Spectre de rue est très fière de faire partie des 4 organismes offrant des services d’injection supervisée </a:t>
            </a: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sym typeface="Wingdings" panose="05000000000000000000" pitchFamily="2" charset="2"/>
              </a:rPr>
              <a:t></a:t>
            </a:r>
            <a:endPar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algn="just"/>
            <a:endPar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algn="just"/>
            <a:endPar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9801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1000"/>
            <a:lum/>
          </a:blip>
          <a:srcRect/>
          <a:stretch>
            <a:fillRect t="-10000" b="-10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32656" y="971601"/>
            <a:ext cx="5994344" cy="5617258"/>
          </a:xfrm>
        </p:spPr>
        <p:txBody>
          <a:bodyPr/>
          <a:lstStyle/>
          <a:p>
            <a:r>
              <a:rPr lang="fr-CA" sz="1400" dirty="0"/>
              <a:t/>
            </a:r>
            <a:br>
              <a:rPr lang="fr-CA" sz="1400" dirty="0"/>
            </a:br>
            <a:r>
              <a:rPr lang="fr-CA" sz="1400" dirty="0" smtClean="0"/>
              <a:t/>
            </a:r>
            <a:br>
              <a:rPr lang="fr-CA" sz="1400" dirty="0" smtClean="0"/>
            </a:br>
            <a:endParaRPr lang="fr-CA" sz="1400" dirty="0">
              <a:latin typeface="Berlin Sans FB" panose="020E0602020502020306" pitchFamily="34" charset="0"/>
            </a:endParaRPr>
          </a:p>
        </p:txBody>
      </p:sp>
      <p:sp>
        <p:nvSpPr>
          <p:cNvPr id="3" name="Espace réservé du texte 2"/>
          <p:cNvSpPr>
            <a:spLocks noGrp="1"/>
          </p:cNvSpPr>
          <p:nvPr>
            <p:ph type="body" idx="1"/>
          </p:nvPr>
        </p:nvSpPr>
        <p:spPr>
          <a:xfrm>
            <a:off x="531000" y="304801"/>
            <a:ext cx="5796000" cy="396000"/>
          </a:xfrm>
        </p:spPr>
        <p:style>
          <a:lnRef idx="2">
            <a:schemeClr val="dk1"/>
          </a:lnRef>
          <a:fillRef idx="1">
            <a:schemeClr val="lt1"/>
          </a:fillRef>
          <a:effectRef idx="0">
            <a:schemeClr val="dk1"/>
          </a:effectRef>
          <a:fontRef idx="minor">
            <a:schemeClr val="dk1"/>
          </a:fontRef>
        </p:style>
        <p:txBody>
          <a:bodyPr>
            <a:normAutofit fontScale="25000" lnSpcReduction="20000"/>
          </a:bodyPr>
          <a:lstStyle/>
          <a:p>
            <a:r>
              <a:rPr lang="fr-CA" dirty="0" smtClean="0">
                <a:latin typeface="Berlin Sans FB" panose="020E0602020502020306" pitchFamily="34" charset="0"/>
              </a:rPr>
              <a:t>) </a:t>
            </a:r>
          </a:p>
          <a:p>
            <a:pPr algn="ctr"/>
            <a:r>
              <a:rPr lang="fr-CA" sz="8000" dirty="0">
                <a:latin typeface="Berlin Sans FB" panose="020E0602020502020306" pitchFamily="34" charset="0"/>
              </a:rPr>
              <a:t>Travail de proximité (</a:t>
            </a:r>
            <a:r>
              <a:rPr lang="fr-CA" sz="8000" dirty="0" smtClean="0">
                <a:latin typeface="Berlin Sans FB" panose="020E0602020502020306" pitchFamily="34" charset="0"/>
              </a:rPr>
              <a:t>rue)</a:t>
            </a:r>
            <a:endParaRPr lang="fr-CA" sz="8000" dirty="0"/>
          </a:p>
        </p:txBody>
      </p:sp>
      <p:sp>
        <p:nvSpPr>
          <p:cNvPr id="4" name="Rectangle 3"/>
          <p:cNvSpPr/>
          <p:nvPr/>
        </p:nvSpPr>
        <p:spPr>
          <a:xfrm>
            <a:off x="531000" y="827584"/>
            <a:ext cx="5730596" cy="6707477"/>
          </a:xfrm>
          <a:prstGeom prst="rect">
            <a:avLst/>
          </a:prstGeom>
        </p:spPr>
        <p:txBody>
          <a:bodyPr wrap="square">
            <a:spAutoFit/>
          </a:bodyPr>
          <a:lstStyle/>
          <a:p>
            <a:pPr algn="just">
              <a:lnSpc>
                <a:spcPct val="115000"/>
              </a:lnSpc>
              <a:spcAft>
                <a:spcPts val="1000"/>
              </a:spcAft>
            </a:pP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Le travail de rue s’inspire de l’approche humaniste et pragmatique de la réduction des méfaits. Les travailleurs de rue se rendent dans les milieux de vie des personnes vivant de l’isolement. Cette année, ils ont rencontré </a:t>
            </a:r>
            <a:r>
              <a:rPr lang="fr-CA" sz="1290" dirty="0" smtClean="0">
                <a:solidFill>
                  <a:srgbClr val="000000"/>
                </a:solidFill>
                <a:latin typeface="Berlin Sans FB" panose="020E0602020502020306" pitchFamily="34" charset="0"/>
                <a:ea typeface="Calibri" panose="020F0502020204030204" pitchFamily="34" charset="0"/>
                <a:cs typeface="Calibri" panose="020F0502020204030204" pitchFamily="34" charset="0"/>
              </a:rPr>
              <a:t>2500</a:t>
            </a:r>
            <a:r>
              <a:rPr lang="fr-CA" sz="1290" dirty="0" smtClean="0">
                <a:solidFill>
                  <a:srgbClr val="FF0000"/>
                </a:solidFill>
                <a:latin typeface="Berlin Sans FB" panose="020E0602020502020306" pitchFamily="34" charset="0"/>
                <a:ea typeface="Calibri" panose="020F0502020204030204" pitchFamily="34" charset="0"/>
                <a:cs typeface="Calibri" panose="020F0502020204030204" pitchFamily="34" charset="0"/>
              </a:rPr>
              <a:t> </a:t>
            </a:r>
            <a:r>
              <a:rPr lang="fr-CA" sz="1290" dirty="0" smtClean="0">
                <a:solidFill>
                  <a:srgbClr val="000000"/>
                </a:solidFill>
                <a:latin typeface="Berlin Sans FB" panose="020E0602020502020306" pitchFamily="34" charset="0"/>
                <a:ea typeface="Calibri" panose="020F0502020204030204" pitchFamily="34" charset="0"/>
                <a:cs typeface="Calibri" panose="020F0502020204030204" pitchFamily="34" charset="0"/>
              </a:rPr>
              <a:t>personnes</a:t>
            </a: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 dont </a:t>
            </a:r>
            <a:r>
              <a:rPr lang="fr-CA" sz="1290" dirty="0" smtClean="0">
                <a:solidFill>
                  <a:srgbClr val="000000"/>
                </a:solidFill>
                <a:latin typeface="Berlin Sans FB" panose="020E0602020502020306" pitchFamily="34" charset="0"/>
                <a:ea typeface="Calibri" panose="020F0502020204030204" pitchFamily="34" charset="0"/>
                <a:cs typeface="Calibri" panose="020F0502020204030204" pitchFamily="34" charset="0"/>
              </a:rPr>
              <a:t>926 nouveaux </a:t>
            </a: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contacts. </a:t>
            </a:r>
            <a:endParaRPr lang="fr-CA" sz="1290" dirty="0" smtClean="0">
              <a:solidFill>
                <a:srgbClr val="000000"/>
              </a:solidFill>
              <a:latin typeface="Berlin Sans FB" panose="020E0602020502020306" pitchFamily="34" charset="0"/>
              <a:ea typeface="Calibri" panose="020F0502020204030204" pitchFamily="34" charset="0"/>
              <a:cs typeface="Calibri" panose="020F0502020204030204" pitchFamily="34" charset="0"/>
            </a:endParaRPr>
          </a:p>
          <a:p>
            <a:pPr algn="just">
              <a:lnSpc>
                <a:spcPct val="115000"/>
              </a:lnSpc>
              <a:spcAft>
                <a:spcPts val="1000"/>
              </a:spcAft>
            </a:pP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Les principaux besoins des personnes rejointes sont l’accessibilité au matériel stérile d’injection et d’inhalation ou du matériel de protection, la récupération de ce matériel et l’accompagnement à travers leur réalité et leurs difficultés. Globalement, les travailleurs de rue sont présents lors de toute démarche nécessitant du support ou pour offrir aux personnes qu’ils rejoignent un moment de répit dans leur réalité. Par conséquent, ils, avec les personnes rejointes, favorisent l’autonomisation de ceux-ci, la prévention de la prise de risques et les moyens de prendre en charge leur santé. Cette année </a:t>
            </a:r>
            <a:r>
              <a:rPr lang="fr-CA" sz="1290" dirty="0" smtClean="0">
                <a:solidFill>
                  <a:srgbClr val="000000"/>
                </a:solidFill>
                <a:latin typeface="Berlin Sans FB" panose="020E0602020502020306" pitchFamily="34" charset="0"/>
                <a:ea typeface="Calibri" panose="020F0502020204030204" pitchFamily="34" charset="0"/>
                <a:cs typeface="Calibri" panose="020F0502020204030204" pitchFamily="34" charset="0"/>
              </a:rPr>
              <a:t>17 131 interventions </a:t>
            </a: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ont été réalisées et les personnes ont été orientées/référées/accompagnées vers </a:t>
            </a:r>
            <a:r>
              <a:rPr lang="fr-CA" sz="1290" dirty="0">
                <a:solidFill>
                  <a:srgbClr val="FF0000"/>
                </a:solidFill>
                <a:latin typeface="Berlin Sans FB" panose="020E0602020502020306" pitchFamily="34" charset="0"/>
                <a:ea typeface="Calibri" panose="020F0502020204030204" pitchFamily="34" charset="0"/>
                <a:cs typeface="Calibri" panose="020F0502020204030204" pitchFamily="34" charset="0"/>
              </a:rPr>
              <a:t>(total lieux de référence) </a:t>
            </a: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lieux. De plus, </a:t>
            </a:r>
            <a:r>
              <a:rPr lang="fr-CA" sz="1290" dirty="0" smtClean="0">
                <a:solidFill>
                  <a:srgbClr val="000000"/>
                </a:solidFill>
                <a:latin typeface="Berlin Sans FB" panose="020E0602020502020306" pitchFamily="34" charset="0"/>
                <a:ea typeface="Calibri" panose="020F0502020204030204" pitchFamily="34" charset="0"/>
                <a:cs typeface="Calibri" panose="020F0502020204030204" pitchFamily="34" charset="0"/>
              </a:rPr>
              <a:t>81 accompagnements </a:t>
            </a: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ont été réalisés. Ceux-ci créent un espace qui permet aussi le maintien et la consolidation de nos liens. </a:t>
            </a:r>
            <a:endParaRPr lang="fr-CA" sz="1290" dirty="0" smtClean="0">
              <a:solidFill>
                <a:srgbClr val="000000"/>
              </a:solidFill>
              <a:latin typeface="Berlin Sans FB" panose="020E0602020502020306" pitchFamily="34" charset="0"/>
              <a:ea typeface="Calibri" panose="020F0502020204030204" pitchFamily="34" charset="0"/>
              <a:cs typeface="Calibri" panose="020F0502020204030204" pitchFamily="34" charset="0"/>
            </a:endParaRPr>
          </a:p>
          <a:p>
            <a:pPr algn="just">
              <a:lnSpc>
                <a:spcPct val="115000"/>
              </a:lnSpc>
              <a:spcAft>
                <a:spcPts val="1000"/>
              </a:spcAft>
            </a:pP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Dans le but d’offrir l’occasion aux gens de la rue d’obtenir un répit le soir et ainsi de réduire leur isolement, nous avons organisé dans le cadre de l’Halloween, une </a:t>
            </a:r>
            <a:r>
              <a:rPr lang="fr-CA" sz="1290" dirty="0" smtClean="0">
                <a:solidFill>
                  <a:srgbClr val="000000"/>
                </a:solidFill>
                <a:latin typeface="Berlin Sans FB" panose="020E0602020502020306" pitchFamily="34" charset="0"/>
                <a:ea typeface="Calibri" panose="020F0502020204030204" pitchFamily="34" charset="0"/>
                <a:cs typeface="Calibri" panose="020F0502020204030204" pitchFamily="34" charset="0"/>
              </a:rPr>
              <a:t>activité                                      précédé </a:t>
            </a: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d’un repas accessible à tous.</a:t>
            </a:r>
          </a:p>
          <a:p>
            <a:pPr algn="just">
              <a:lnSpc>
                <a:spcPct val="115000"/>
              </a:lnSpc>
              <a:spcAft>
                <a:spcPts val="1000"/>
              </a:spcAft>
            </a:pP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Par son mandat, le travail de rue priorise la prévention de la transmission des infections transmises sexuellement et par le sang. En ce sens, nous avons distribué </a:t>
            </a:r>
            <a:r>
              <a:rPr lang="fr-CA" sz="1290" dirty="0" smtClean="0">
                <a:solidFill>
                  <a:srgbClr val="000000"/>
                </a:solidFill>
                <a:latin typeface="Berlin Sans FB" panose="020E0602020502020306" pitchFamily="34" charset="0"/>
                <a:ea typeface="Calibri" panose="020F0502020204030204" pitchFamily="34" charset="0"/>
                <a:cs typeface="Calibri" panose="020F0502020204030204" pitchFamily="34" charset="0"/>
              </a:rPr>
              <a:t>6428</a:t>
            </a:r>
            <a:r>
              <a:rPr lang="fr-CA" sz="1290" dirty="0" smtClean="0">
                <a:solidFill>
                  <a:srgbClr val="FF0000"/>
                </a:solidFill>
                <a:latin typeface="Berlin Sans FB" panose="020E0602020502020306" pitchFamily="34" charset="0"/>
                <a:ea typeface="Calibri" panose="020F0502020204030204" pitchFamily="34" charset="0"/>
                <a:cs typeface="Calibri" panose="020F0502020204030204" pitchFamily="34" charset="0"/>
              </a:rPr>
              <a:t> </a:t>
            </a:r>
            <a:r>
              <a:rPr lang="fr-CA" sz="1290" dirty="0" smtClean="0">
                <a:solidFill>
                  <a:srgbClr val="000000"/>
                </a:solidFill>
                <a:latin typeface="Berlin Sans FB" panose="020E0602020502020306" pitchFamily="34" charset="0"/>
                <a:ea typeface="Calibri" panose="020F0502020204030204" pitchFamily="34" charset="0"/>
                <a:cs typeface="Calibri" panose="020F0502020204030204" pitchFamily="34" charset="0"/>
              </a:rPr>
              <a:t>seringues </a:t>
            </a: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et nous avons récupéré </a:t>
            </a:r>
            <a:r>
              <a:rPr lang="fr-CA" sz="1290" dirty="0" smtClean="0">
                <a:solidFill>
                  <a:srgbClr val="000000"/>
                </a:solidFill>
                <a:latin typeface="Berlin Sans FB" panose="020E0602020502020306" pitchFamily="34" charset="0"/>
                <a:ea typeface="Calibri" panose="020F0502020204030204" pitchFamily="34" charset="0"/>
                <a:cs typeface="Calibri" panose="020F0502020204030204" pitchFamily="34" charset="0"/>
              </a:rPr>
              <a:t>3483 seringues </a:t>
            </a: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cette année. Ces seringues ont été récupérées dans des bacs qui nous ont été remis sur la rue et/ou en logement et dans les rues. De plus, nous avons distribué </a:t>
            </a:r>
            <a:r>
              <a:rPr lang="fr-CA" sz="1290" dirty="0" smtClean="0">
                <a:solidFill>
                  <a:srgbClr val="000000"/>
                </a:solidFill>
                <a:latin typeface="Berlin Sans FB" panose="020E0602020502020306" pitchFamily="34" charset="0"/>
                <a:ea typeface="Calibri" panose="020F0502020204030204" pitchFamily="34" charset="0"/>
                <a:cs typeface="Calibri" panose="020F0502020204030204" pitchFamily="34" charset="0"/>
              </a:rPr>
              <a:t>1238 pyrex </a:t>
            </a: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et </a:t>
            </a:r>
            <a:r>
              <a:rPr lang="fr-CA" sz="1290" dirty="0" smtClean="0">
                <a:solidFill>
                  <a:srgbClr val="000000"/>
                </a:solidFill>
                <a:latin typeface="Berlin Sans FB" panose="020E0602020502020306" pitchFamily="34" charset="0"/>
                <a:ea typeface="Calibri" panose="020F0502020204030204" pitchFamily="34" charset="0"/>
                <a:cs typeface="Calibri" panose="020F0502020204030204" pitchFamily="34" charset="0"/>
              </a:rPr>
              <a:t>549</a:t>
            </a:r>
            <a:r>
              <a:rPr lang="fr-CA" sz="1290" dirty="0" smtClean="0">
                <a:solidFill>
                  <a:srgbClr val="FF0000"/>
                </a:solidFill>
                <a:latin typeface="Berlin Sans FB" panose="020E0602020502020306" pitchFamily="34" charset="0"/>
                <a:ea typeface="Calibri" panose="020F0502020204030204" pitchFamily="34" charset="0"/>
                <a:cs typeface="Calibri" panose="020F0502020204030204" pitchFamily="34" charset="0"/>
              </a:rPr>
              <a:t> </a:t>
            </a:r>
            <a:r>
              <a:rPr lang="fr-CA" sz="1290" dirty="0" smtClean="0">
                <a:solidFill>
                  <a:srgbClr val="000000"/>
                </a:solidFill>
                <a:latin typeface="Berlin Sans FB" panose="020E0602020502020306" pitchFamily="34" charset="0"/>
                <a:ea typeface="Calibri" panose="020F0502020204030204" pitchFamily="34" charset="0"/>
                <a:cs typeface="Calibri" panose="020F0502020204030204" pitchFamily="34" charset="0"/>
              </a:rPr>
              <a:t>condoms</a:t>
            </a: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a:t>
            </a:r>
          </a:p>
          <a:p>
            <a:pPr algn="just">
              <a:lnSpc>
                <a:spcPct val="115000"/>
              </a:lnSpc>
              <a:spcAft>
                <a:spcPts val="1000"/>
              </a:spcAft>
            </a:pPr>
            <a:endParaRPr lang="fr-CA" sz="1400" dirty="0">
              <a:solidFill>
                <a:srgbClr val="000000"/>
              </a:solidFill>
              <a:latin typeface="Berlin Sans FB" panose="020E0602020502020306" pitchFamily="34" charset="0"/>
              <a:ea typeface="Calibri" panose="020F0502020204030204" pitchFamily="34" charset="0"/>
              <a:cs typeface="Calibri" panose="020F0502020204030204" pitchFamily="34" charset="0"/>
            </a:endParaRPr>
          </a:p>
          <a:p>
            <a:pPr algn="just">
              <a:lnSpc>
                <a:spcPct val="115000"/>
              </a:lnSpc>
              <a:spcAft>
                <a:spcPts val="1000"/>
              </a:spcAft>
            </a:pPr>
            <a:endPar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p:txBody>
      </p:sp>
      <p:pic>
        <p:nvPicPr>
          <p:cNvPr id="8" name="Image 7"/>
          <p:cNvPicPr>
            <a:picLocks noChangeAspect="1"/>
          </p:cNvPicPr>
          <p:nvPr/>
        </p:nvPicPr>
        <p:blipFill>
          <a:blip r:embed="rId3" cstate="print">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171003" y="5004048"/>
            <a:ext cx="1512168" cy="254172"/>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64498">
            <a:off x="340102" y="7018086"/>
            <a:ext cx="2325976" cy="733829"/>
          </a:xfrm>
          <a:prstGeom prst="rect">
            <a:avLst/>
          </a:prstGeom>
        </p:spPr>
      </p:pic>
      <p:sp>
        <p:nvSpPr>
          <p:cNvPr id="6" name="Rectangle 5"/>
          <p:cNvSpPr/>
          <p:nvPr/>
        </p:nvSpPr>
        <p:spPr>
          <a:xfrm>
            <a:off x="2709168" y="6732240"/>
            <a:ext cx="3429000" cy="1183081"/>
          </a:xfrm>
          <a:prstGeom prst="rect">
            <a:avLst/>
          </a:prstGeom>
        </p:spPr>
        <p:txBody>
          <a:bodyPr>
            <a:spAutoFit/>
          </a:bodyPr>
          <a:lstStyle/>
          <a:p>
            <a:pPr algn="just">
              <a:lnSpc>
                <a:spcPct val="115000"/>
              </a:lnSpc>
              <a:spcAft>
                <a:spcPts val="1000"/>
              </a:spcAft>
            </a:pP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L’année dernière nous avions créé un outil d’intervention pour le </a:t>
            </a:r>
            <a:r>
              <a:rPr lang="fr-CA" sz="1290" dirty="0" err="1">
                <a:solidFill>
                  <a:srgbClr val="000000"/>
                </a:solidFill>
                <a:latin typeface="Berlin Sans FB" panose="020E0602020502020306" pitchFamily="34" charset="0"/>
                <a:ea typeface="Calibri" panose="020F0502020204030204" pitchFamily="34" charset="0"/>
                <a:cs typeface="Calibri" panose="020F0502020204030204" pitchFamily="34" charset="0"/>
              </a:rPr>
              <a:t>prisage</a:t>
            </a: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 un kit sniff, inspiré des modèles européens</a:t>
            </a:r>
            <a:r>
              <a:rPr lang="fr-CA" sz="1290" dirty="0" smtClean="0">
                <a:solidFill>
                  <a:srgbClr val="000000"/>
                </a:solidFill>
                <a:latin typeface="Berlin Sans FB" panose="020E0602020502020306" pitchFamily="34" charset="0"/>
                <a:ea typeface="Calibri" panose="020F0502020204030204" pitchFamily="34" charset="0"/>
                <a:cs typeface="Calibri" panose="020F0502020204030204" pitchFamily="34" charset="0"/>
              </a:rPr>
              <a:t>. </a:t>
            </a:r>
            <a:r>
              <a:rPr lang="fr-CA" sz="1200" dirty="0">
                <a:solidFill>
                  <a:srgbClr val="000000"/>
                </a:solidFill>
                <a:latin typeface="Berlin Sans FB" panose="020E0602020502020306" pitchFamily="34" charset="0"/>
                <a:ea typeface="Calibri" panose="020F0502020204030204" pitchFamily="34" charset="0"/>
                <a:cs typeface="Calibri" panose="020F0502020204030204" pitchFamily="34" charset="0"/>
              </a:rPr>
              <a:t>Cet outil s’est avéré efficace et répondait à un réel besoin en matière de réduction des méfaits. </a:t>
            </a:r>
            <a:endPar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endParaRPr>
          </a:p>
        </p:txBody>
      </p:sp>
      <p:sp>
        <p:nvSpPr>
          <p:cNvPr id="11" name="Rectangle 10"/>
          <p:cNvSpPr/>
          <p:nvPr/>
        </p:nvSpPr>
        <p:spPr>
          <a:xfrm>
            <a:off x="332656" y="7897809"/>
            <a:ext cx="5805512" cy="687881"/>
          </a:xfrm>
          <a:prstGeom prst="rect">
            <a:avLst/>
          </a:prstGeom>
        </p:spPr>
        <p:txBody>
          <a:bodyPr wrap="square">
            <a:spAutoFit/>
          </a:bodyPr>
          <a:lstStyle/>
          <a:p>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Effectivement, </a:t>
            </a:r>
            <a:r>
              <a:rPr lang="fr-CA" sz="1290" dirty="0" smtClean="0">
                <a:solidFill>
                  <a:srgbClr val="000000"/>
                </a:solidFill>
                <a:latin typeface="Berlin Sans FB" panose="020E0602020502020306" pitchFamily="34" charset="0"/>
                <a:ea typeface="Calibri" panose="020F0502020204030204" pitchFamily="34" charset="0"/>
                <a:cs typeface="Calibri" panose="020F0502020204030204" pitchFamily="34" charset="0"/>
              </a:rPr>
              <a:t>735 kit </a:t>
            </a: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sniff ont été distribué cette année. C’est également un levier d’intervention bénéfique qui nous permet de rejoindre des gens que nous ne rejoignions pas auparavant. </a:t>
            </a:r>
          </a:p>
        </p:txBody>
      </p:sp>
    </p:spTree>
    <p:extLst>
      <p:ext uri="{BB962C8B-B14F-4D97-AF65-F5344CB8AC3E}">
        <p14:creationId xmlns:p14="http://schemas.microsoft.com/office/powerpoint/2010/main" val="1007524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1000"/>
            <a:lum/>
          </a:blip>
          <a:srcRect/>
          <a:stretch>
            <a:fillRect t="-10000" b="-10000"/>
          </a:stretch>
        </a:blipFill>
        <a:effectLst/>
      </p:bgPr>
    </p:bg>
    <p:spTree>
      <p:nvGrpSpPr>
        <p:cNvPr id="1" name=""/>
        <p:cNvGrpSpPr/>
        <p:nvPr/>
      </p:nvGrpSpPr>
      <p:grpSpPr>
        <a:xfrm>
          <a:off x="0" y="0"/>
          <a:ext cx="0" cy="0"/>
          <a:chOff x="0" y="0"/>
          <a:chExt cx="0" cy="0"/>
        </a:xfrm>
      </p:grpSpPr>
      <p:sp>
        <p:nvSpPr>
          <p:cNvPr id="5" name="Rectangle 4"/>
          <p:cNvSpPr/>
          <p:nvPr/>
        </p:nvSpPr>
        <p:spPr>
          <a:xfrm>
            <a:off x="520178" y="539552"/>
            <a:ext cx="5796000" cy="1092094"/>
          </a:xfrm>
          <a:prstGeom prst="rect">
            <a:avLst/>
          </a:prstGeom>
        </p:spPr>
        <p:txBody>
          <a:bodyPr wrap="square">
            <a:spAutoFit/>
          </a:bodyPr>
          <a:lstStyle/>
          <a:p>
            <a:pPr algn="just">
              <a:lnSpc>
                <a:spcPct val="115000"/>
              </a:lnSpc>
              <a:spcAft>
                <a:spcPts val="1000"/>
              </a:spcAft>
            </a:pPr>
            <a:endPar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fr-CA" sz="1400" dirty="0">
              <a:solidFill>
                <a:srgbClr val="000000"/>
              </a:solidFill>
              <a:effectLst/>
              <a:latin typeface="Berlin Sans FB" panose="020E0602020502020306" pitchFamily="34" charset="0"/>
              <a:ea typeface="Calibri" panose="020F0502020204030204" pitchFamily="34" charset="0"/>
              <a:cs typeface="Times New Roman" panose="02020603050405020304" pitchFamily="18" charset="0"/>
            </a:endParaRPr>
          </a:p>
        </p:txBody>
      </p:sp>
      <p:sp>
        <p:nvSpPr>
          <p:cNvPr id="2" name="Rectangle 1"/>
          <p:cNvSpPr/>
          <p:nvPr/>
        </p:nvSpPr>
        <p:spPr>
          <a:xfrm>
            <a:off x="404664" y="395536"/>
            <a:ext cx="6073835" cy="8834726"/>
          </a:xfrm>
          <a:prstGeom prst="rect">
            <a:avLst/>
          </a:prstGeom>
        </p:spPr>
        <p:txBody>
          <a:bodyPr wrap="square">
            <a:spAutoFit/>
          </a:bodyPr>
          <a:lstStyle/>
          <a:p>
            <a:pPr algn="just">
              <a:lnSpc>
                <a:spcPct val="115000"/>
              </a:lnSpc>
              <a:spcAft>
                <a:spcPts val="1000"/>
              </a:spcAft>
            </a:pP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Nous travaillons constamment à l’amélioration de cet outil, ainsi, nous développons un nouveau design avec un de nos partenaires dans l’espoir que les consommateurs se reconnaissent davantage dans l’apparence de l’outil.</a:t>
            </a:r>
          </a:p>
          <a:p>
            <a:pPr algn="just"/>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Le travail de rue comporte un programme de pairs : les </a:t>
            </a:r>
            <a:r>
              <a:rPr lang="fr-CA" sz="1290" dirty="0" err="1">
                <a:solidFill>
                  <a:srgbClr val="000000"/>
                </a:solidFill>
                <a:latin typeface="Berlin Sans FB" panose="020E0602020502020306" pitchFamily="34" charset="0"/>
                <a:ea typeface="Calibri" panose="020F0502020204030204" pitchFamily="34" charset="0"/>
                <a:cs typeface="Calibri" panose="020F0502020204030204" pitchFamily="34" charset="0"/>
              </a:rPr>
              <a:t>Specteurs</a:t>
            </a: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 de rue. Il vise à impliquer les gens du milieu dans le processus de distribution et de récupération du matériel. Le programme se poursuit pour une septième année à raison de (heures terrain </a:t>
            </a:r>
            <a:r>
              <a:rPr lang="fr-CA" sz="1290" dirty="0" err="1">
                <a:solidFill>
                  <a:srgbClr val="000000"/>
                </a:solidFill>
                <a:latin typeface="Berlin Sans FB" panose="020E0602020502020306" pitchFamily="34" charset="0"/>
                <a:ea typeface="Calibri" panose="020F0502020204030204" pitchFamily="34" charset="0"/>
                <a:cs typeface="Calibri" panose="020F0502020204030204" pitchFamily="34" charset="0"/>
              </a:rPr>
              <a:t>specteur</a:t>
            </a: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 heures de terrain. Nos </a:t>
            </a:r>
            <a:r>
              <a:rPr lang="fr-CA" sz="1290" dirty="0" err="1">
                <a:solidFill>
                  <a:srgbClr val="000000"/>
                </a:solidFill>
                <a:latin typeface="Berlin Sans FB" panose="020E0602020502020306" pitchFamily="34" charset="0"/>
                <a:ea typeface="Calibri" panose="020F0502020204030204" pitchFamily="34" charset="0"/>
                <a:cs typeface="Calibri" panose="020F0502020204030204" pitchFamily="34" charset="0"/>
              </a:rPr>
              <a:t>Specteurs</a:t>
            </a: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 effectuent leurs tournées sans accompagnement. Par contre, à leur demande, nous avons maintenu des tournées en jumelage avec des travailleurs de rue de façon ponctuelle. Ces tournées leur permettent de discuter avec nous de leurs questionnements et elles nous permettent, également, de continuer d’apprendre les uns des autres</a:t>
            </a:r>
            <a:r>
              <a:rPr lang="fr-CA" sz="1290" dirty="0" smtClean="0">
                <a:solidFill>
                  <a:srgbClr val="000000"/>
                </a:solidFill>
                <a:latin typeface="Berlin Sans FB" panose="020E0602020502020306" pitchFamily="34" charset="0"/>
                <a:ea typeface="Calibri" panose="020F0502020204030204" pitchFamily="34" charset="0"/>
                <a:cs typeface="Calibri" panose="020F0502020204030204" pitchFamily="34" charset="0"/>
              </a:rPr>
              <a:t>.</a:t>
            </a:r>
          </a:p>
          <a:p>
            <a:pPr algn="just"/>
            <a:endPar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endParaRPr>
          </a:p>
          <a:p>
            <a:pPr algn="just"/>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De plus, l’équipe s’est agrandie, nous avons passé de 2 à 4 travailleurs de rue. L’équipe se compose maintenant d’un travailleur de rue ayant comme mandat la prévention et l’intervention auprès des jeunes notamment fréquentant les gangs de rue. Aussi, grâce à notre partenariat avec la société des ponts nous avons pu acquérir un autre travailleur de rue qui a comme mandat de créer un maximum de lien avec les personnes fréquentant les alentour du pont Jacques-Cartier</a:t>
            </a:r>
            <a:r>
              <a:rPr lang="fr-CA" sz="1290" dirty="0" smtClean="0">
                <a:solidFill>
                  <a:srgbClr val="000000"/>
                </a:solidFill>
                <a:latin typeface="Berlin Sans FB" panose="020E0602020502020306" pitchFamily="34" charset="0"/>
                <a:ea typeface="Calibri" panose="020F0502020204030204" pitchFamily="34" charset="0"/>
                <a:cs typeface="Calibri" panose="020F0502020204030204" pitchFamily="34" charset="0"/>
              </a:rPr>
              <a:t>.</a:t>
            </a:r>
          </a:p>
          <a:p>
            <a:pPr algn="just"/>
            <a:endPar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endParaRPr>
          </a:p>
          <a:p>
            <a:pPr algn="just"/>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Le partenariat est une ressource clé dans notre travail et il est important pour nous de continuer de développer de nouvelles stratégies ou corridors de services selon les besoins exprimés par notre rue. De ce fait, notre présence à l’Association des travailleurs et travailleuses de rue  du Québec de Montréal et à la table de travail de rue du centre-ville de Montréal nous a permis de mettre de l’avant des actions et des réflexions concrètes sur notre pratique. En outre, nous avons donné une session d’éducation et d’introduction sur la réduction des méfaits à l’équipe de sécurité du groupe </a:t>
            </a:r>
            <a:r>
              <a:rPr lang="fr-CA" sz="1290" dirty="0" err="1">
                <a:solidFill>
                  <a:srgbClr val="000000"/>
                </a:solidFill>
                <a:latin typeface="Berlin Sans FB" panose="020E0602020502020306" pitchFamily="34" charset="0"/>
                <a:ea typeface="Calibri" panose="020F0502020204030204" pitchFamily="34" charset="0"/>
                <a:cs typeface="Calibri" panose="020F0502020204030204" pitchFamily="34" charset="0"/>
              </a:rPr>
              <a:t>Spectra</a:t>
            </a: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 (Quartier des Spectacles), à l’équipe du festival Juste pour Rire, aux employées et sous-traitant de la société des ponts, a des élèves du cégep du Vieux-Montréal, a des commerçants et a quelque citoyens. De plus, nous avons effectuée </a:t>
            </a:r>
            <a:r>
              <a:rPr lang="fr-CA" sz="1290" dirty="0" smtClean="0">
                <a:solidFill>
                  <a:srgbClr val="000000"/>
                </a:solidFill>
                <a:latin typeface="Berlin Sans FB" panose="020E0602020502020306" pitchFamily="34" charset="0"/>
                <a:ea typeface="Calibri" panose="020F0502020204030204" pitchFamily="34" charset="0"/>
                <a:cs typeface="Calibri" panose="020F0502020204030204" pitchFamily="34" charset="0"/>
              </a:rPr>
              <a:t>27</a:t>
            </a:r>
            <a:r>
              <a:rPr lang="fr-CA" sz="1290" dirty="0" smtClean="0">
                <a:solidFill>
                  <a:srgbClr val="FF0000"/>
                </a:solidFill>
                <a:latin typeface="Berlin Sans FB" panose="020E0602020502020306" pitchFamily="34" charset="0"/>
                <a:ea typeface="Calibri" panose="020F0502020204030204" pitchFamily="34" charset="0"/>
                <a:cs typeface="Calibri" panose="020F0502020204030204" pitchFamily="34" charset="0"/>
              </a:rPr>
              <a:t> </a:t>
            </a:r>
            <a:r>
              <a:rPr lang="fr-CA" sz="1290" dirty="0" smtClean="0">
                <a:solidFill>
                  <a:srgbClr val="000000"/>
                </a:solidFill>
                <a:latin typeface="Berlin Sans FB" panose="020E0602020502020306" pitchFamily="34" charset="0"/>
                <a:ea typeface="Calibri" panose="020F0502020204030204" pitchFamily="34" charset="0"/>
                <a:cs typeface="Calibri" panose="020F0502020204030204" pitchFamily="34" charset="0"/>
              </a:rPr>
              <a:t>formations </a:t>
            </a: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prévention des surdoses et administration du </a:t>
            </a:r>
            <a:r>
              <a:rPr lang="fr-CA" sz="1290" dirty="0" err="1">
                <a:solidFill>
                  <a:srgbClr val="000000"/>
                </a:solidFill>
                <a:latin typeface="Berlin Sans FB" panose="020E0602020502020306" pitchFamily="34" charset="0"/>
                <a:ea typeface="Calibri" panose="020F0502020204030204" pitchFamily="34" charset="0"/>
                <a:cs typeface="Calibri" panose="020F0502020204030204" pitchFamily="34" charset="0"/>
              </a:rPr>
              <a:t>naloxone</a:t>
            </a: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 Plusieurs présences ont, également, été réalisées auprès de nos partenaires, notamment lors de tables de concertation. </a:t>
            </a:r>
          </a:p>
          <a:p>
            <a:pPr algn="just"/>
            <a:endPar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endParaRPr>
          </a:p>
          <a:p>
            <a:pPr algn="just">
              <a:lnSpc>
                <a:spcPct val="115000"/>
              </a:lnSpc>
              <a:spcAft>
                <a:spcPts val="1000"/>
              </a:spcAft>
            </a:pP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Finalement, l’équipe de travail de rue a maintenu son partenariat avec le programme TAPAJ en continuant, leurs tournées communes. Ces tournées ont comme but d’augmenter les liens des travailleurs de rue avec les jeunes de 18 à 30 ans et de permettre à TAPAJ de pouvoir rejoindre d’autres jeunes qui n’aurait pas fréquenté le programme par eux-mêmes. De plus, les travailleurs de rue ont effectué des présences au SIS dans le but d’augmenter le nombre de liens avec les injecteurs fréquentant ce programme et la qualité de ces liens.</a:t>
            </a:r>
          </a:p>
          <a:p>
            <a:pPr algn="just">
              <a:lnSpc>
                <a:spcPct val="115000"/>
              </a:lnSpc>
              <a:spcAft>
                <a:spcPts val="1000"/>
              </a:spcAft>
            </a:pPr>
            <a:endParaRPr lang="fr-CA" sz="1400" dirty="0">
              <a:solidFill>
                <a:srgbClr val="000000"/>
              </a:solidFill>
              <a:latin typeface="Berlin Sans FB" panose="020E0602020502020306"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6992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1000"/>
            <a:lum/>
          </a:blip>
          <a:srcRect/>
          <a:stretch>
            <a:fillRect t="-10000" b="-10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1000" y="203624"/>
            <a:ext cx="5796000" cy="396000"/>
          </a:xfrm>
        </p:spPr>
        <p:style>
          <a:lnRef idx="2">
            <a:schemeClr val="dk1"/>
          </a:lnRef>
          <a:fillRef idx="1">
            <a:schemeClr val="lt1"/>
          </a:fillRef>
          <a:effectRef idx="0">
            <a:schemeClr val="dk1"/>
          </a:effectRef>
          <a:fontRef idx="minor">
            <a:schemeClr val="dk1"/>
          </a:fontRef>
        </p:style>
        <p:txBody>
          <a:bodyPr>
            <a:noAutofit/>
          </a:bodyPr>
          <a:lstStyle/>
          <a:p>
            <a:pPr algn="ctr"/>
            <a:r>
              <a:rPr lang="fr-CA" sz="2000" dirty="0" smtClean="0">
                <a:latin typeface="Berlin Sans FB" panose="020E0602020502020306" pitchFamily="34" charset="0"/>
              </a:rPr>
              <a:t>Travail de milieu </a:t>
            </a:r>
            <a:endParaRPr lang="fr-CA" sz="2000" dirty="0">
              <a:latin typeface="Berlin Sans FB" panose="020E0602020502020306" pitchFamily="34" charset="0"/>
            </a:endParaRPr>
          </a:p>
        </p:txBody>
      </p:sp>
      <p:sp>
        <p:nvSpPr>
          <p:cNvPr id="3" name="Rectangle 2"/>
          <p:cNvSpPr/>
          <p:nvPr/>
        </p:nvSpPr>
        <p:spPr>
          <a:xfrm>
            <a:off x="531000" y="775950"/>
            <a:ext cx="5796000" cy="2926442"/>
          </a:xfrm>
          <a:prstGeom prst="rect">
            <a:avLst/>
          </a:prstGeom>
        </p:spPr>
        <p:txBody>
          <a:bodyPr wrap="square">
            <a:spAutoFit/>
          </a:bodyPr>
          <a:lstStyle/>
          <a:p>
            <a:pPr>
              <a:lnSpc>
                <a:spcPct val="150000"/>
              </a:lnSpc>
              <a:spcAft>
                <a:spcPts val="0"/>
              </a:spcAft>
            </a:pPr>
            <a:r>
              <a:rPr lang="fr-CA" sz="1400" b="1" dirty="0" smtClean="0">
                <a:solidFill>
                  <a:schemeClr val="tx2"/>
                </a:solidFill>
                <a:latin typeface="Berlin Sans FB" panose="020E0602020502020306" pitchFamily="34" charset="0"/>
                <a:ea typeface="Times New Roman" panose="02020603050405020304" pitchFamily="18" charset="0"/>
                <a:cs typeface="Times New Roman" panose="02020603050405020304" pitchFamily="18" charset="0"/>
              </a:rPr>
              <a:t>Volet </a:t>
            </a:r>
            <a:r>
              <a:rPr lang="fr-CA" sz="1400" b="1" dirty="0">
                <a:solidFill>
                  <a:schemeClr val="tx2"/>
                </a:solidFill>
                <a:latin typeface="Berlin Sans FB" panose="020E0602020502020306" pitchFamily="34" charset="0"/>
                <a:ea typeface="Times New Roman" panose="02020603050405020304" pitchFamily="18" charset="0"/>
                <a:cs typeface="Times New Roman" panose="02020603050405020304" pitchFamily="18" charset="0"/>
              </a:rPr>
              <a:t>Récupération de seringues à la traîne</a:t>
            </a:r>
            <a:endParaRPr lang="fr-CA" sz="1400" b="1" dirty="0">
              <a:solidFill>
                <a:schemeClr val="tx2"/>
              </a:solidFill>
              <a:latin typeface="Berlin Sans FB" panose="020E0602020502020306"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La récupération de seringues à la traîne se fait de 5 façons : </a:t>
            </a:r>
          </a:p>
          <a:p>
            <a:pPr algn="just">
              <a:lnSpc>
                <a:spcPct val="115000"/>
              </a:lnSpc>
              <a:spcAft>
                <a:spcPts val="0"/>
              </a:spcAft>
            </a:pPr>
            <a:endPar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endParaRPr>
          </a:p>
          <a:p>
            <a:pPr lvl="0" indent="-285750" algn="just">
              <a:lnSpc>
                <a:spcPct val="115000"/>
              </a:lnSpc>
              <a:spcAft>
                <a:spcPts val="0"/>
              </a:spcAft>
              <a:buFont typeface="Wingdings" panose="05000000000000000000" pitchFamily="2" charset="2"/>
              <a:buChar char="Ø"/>
              <a:tabLst>
                <a:tab pos="457200" algn="l"/>
              </a:tabLst>
            </a:pP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Tournées aléatoires </a:t>
            </a:r>
          </a:p>
          <a:p>
            <a:pPr lvl="0" indent="-342900" algn="just">
              <a:lnSpc>
                <a:spcPct val="115000"/>
              </a:lnSpc>
              <a:spcAft>
                <a:spcPts val="0"/>
              </a:spcAft>
              <a:buFont typeface="Wingdings" panose="05000000000000000000" pitchFamily="2" charset="2"/>
              <a:buChar char=""/>
              <a:tabLst>
                <a:tab pos="457200" algn="l"/>
              </a:tabLst>
            </a:pP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Récupération sur demande </a:t>
            </a:r>
          </a:p>
          <a:p>
            <a:pPr lvl="0" indent="-342900" algn="just">
              <a:lnSpc>
                <a:spcPct val="115000"/>
              </a:lnSpc>
              <a:spcAft>
                <a:spcPts val="0"/>
              </a:spcAft>
              <a:buFont typeface="Wingdings" panose="05000000000000000000" pitchFamily="2" charset="2"/>
              <a:buChar char=""/>
              <a:tabLst>
                <a:tab pos="457200" algn="l"/>
              </a:tabLst>
            </a:pPr>
            <a:r>
              <a:rPr lang="fr-CA" sz="1290" dirty="0" err="1">
                <a:solidFill>
                  <a:srgbClr val="000000"/>
                </a:solidFill>
                <a:latin typeface="Berlin Sans FB" panose="020E0602020502020306" pitchFamily="34" charset="0"/>
                <a:ea typeface="Calibri" panose="020F0502020204030204" pitchFamily="34" charset="0"/>
                <a:cs typeface="Calibri" panose="020F0502020204030204" pitchFamily="34" charset="0"/>
              </a:rPr>
              <a:t>Blitzs</a:t>
            </a: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 de récupération bisannuels</a:t>
            </a:r>
          </a:p>
          <a:p>
            <a:pPr lvl="0" indent="-342900" algn="just">
              <a:lnSpc>
                <a:spcPct val="115000"/>
              </a:lnSpc>
              <a:spcAft>
                <a:spcPts val="0"/>
              </a:spcAft>
              <a:buFont typeface="Wingdings" panose="05000000000000000000" pitchFamily="2" charset="2"/>
              <a:buChar char=""/>
              <a:tabLst>
                <a:tab pos="457200" algn="l"/>
              </a:tabLst>
            </a:pP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Bacs de récupération extérieurs</a:t>
            </a:r>
          </a:p>
          <a:p>
            <a:pPr lvl="0" indent="-342900" algn="just">
              <a:lnSpc>
                <a:spcPct val="115000"/>
              </a:lnSpc>
              <a:spcAft>
                <a:spcPts val="0"/>
              </a:spcAft>
              <a:buFont typeface="Wingdings" panose="05000000000000000000" pitchFamily="2" charset="2"/>
              <a:buChar char=""/>
              <a:tabLst>
                <a:tab pos="457200" algn="l"/>
              </a:tabLst>
            </a:pP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Bacs portatifs </a:t>
            </a:r>
          </a:p>
          <a:p>
            <a:pPr algn="just">
              <a:lnSpc>
                <a:spcPct val="115000"/>
              </a:lnSpc>
              <a:spcAft>
                <a:spcPts val="0"/>
              </a:spcAft>
            </a:pPr>
            <a:endPar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endParaRPr>
          </a:p>
          <a:p>
            <a:pPr algn="just">
              <a:lnSpc>
                <a:spcPct val="115000"/>
              </a:lnSpc>
              <a:spcAft>
                <a:spcPts val="0"/>
              </a:spcAft>
            </a:pP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Le territoire couvert se situe dans l’arrondissement Ville-Marie </a:t>
            </a:r>
            <a:r>
              <a:rPr lang="fr-CA" sz="1290" dirty="0" smtClean="0">
                <a:solidFill>
                  <a:srgbClr val="000000"/>
                </a:solidFill>
                <a:latin typeface="Berlin Sans FB" panose="020E0602020502020306" pitchFamily="34" charset="0"/>
                <a:ea typeface="Calibri" panose="020F0502020204030204" pitchFamily="34" charset="0"/>
                <a:cs typeface="Calibri" panose="020F0502020204030204" pitchFamily="34" charset="0"/>
              </a:rPr>
              <a:t>:</a:t>
            </a:r>
            <a:endPar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endParaRPr>
          </a:p>
          <a:p>
            <a:pPr algn="just">
              <a:lnSpc>
                <a:spcPct val="115000"/>
              </a:lnSpc>
              <a:spcAft>
                <a:spcPts val="0"/>
              </a:spcAft>
            </a:pP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au Nord : la rue Sherbrooke                                    à l’est : la rue l’Espérance </a:t>
            </a:r>
          </a:p>
          <a:p>
            <a:pPr lvl="0" algn="just">
              <a:lnSpc>
                <a:spcPct val="115000"/>
              </a:lnSpc>
              <a:spcAft>
                <a:spcPts val="0"/>
              </a:spcAft>
            </a:pP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au Sud : le fleuve Saint-Laurent 		à l’ouest : la rue de </a:t>
            </a:r>
            <a:r>
              <a:rPr lang="fr-CA" sz="1290" dirty="0" err="1">
                <a:solidFill>
                  <a:srgbClr val="000000"/>
                </a:solidFill>
                <a:latin typeface="Berlin Sans FB" panose="020E0602020502020306" pitchFamily="34" charset="0"/>
                <a:ea typeface="Calibri" panose="020F0502020204030204" pitchFamily="34" charset="0"/>
                <a:cs typeface="Calibri" panose="020F0502020204030204" pitchFamily="34" charset="0"/>
              </a:rPr>
              <a:t>Bleury</a:t>
            </a:r>
            <a:endPar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4020926828"/>
              </p:ext>
            </p:extLst>
          </p:nvPr>
        </p:nvGraphicFramePr>
        <p:xfrm>
          <a:off x="531000" y="4371268"/>
          <a:ext cx="5796000" cy="1032759"/>
        </p:xfrm>
        <a:graphic>
          <a:graphicData uri="http://schemas.openxmlformats.org/drawingml/2006/table">
            <a:tbl>
              <a:tblPr firstRow="1" firstCol="1" bandRow="1">
                <a:tableStyleId>{073A0DAA-6AF3-43AB-8588-CEC1D06C72B9}</a:tableStyleId>
              </a:tblPr>
              <a:tblGrid>
                <a:gridCol w="1159200"/>
                <a:gridCol w="1159200"/>
                <a:gridCol w="1159200"/>
                <a:gridCol w="1159200"/>
                <a:gridCol w="1159200"/>
              </a:tblGrid>
              <a:tr h="504056">
                <a:tc>
                  <a:txBody>
                    <a:bodyPr/>
                    <a:lstStyle/>
                    <a:p>
                      <a:pPr algn="ctr">
                        <a:lnSpc>
                          <a:spcPct val="150000"/>
                        </a:lnSpc>
                        <a:spcAft>
                          <a:spcPts val="0"/>
                        </a:spcAft>
                      </a:pPr>
                      <a:r>
                        <a:rPr lang="fr-CA" sz="1100" dirty="0">
                          <a:effectLst/>
                        </a:rPr>
                        <a:t>Mois</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lumMod val="75000"/>
                      </a:schemeClr>
                    </a:solidFill>
                  </a:tcPr>
                </a:tc>
                <a:tc>
                  <a:txBody>
                    <a:bodyPr/>
                    <a:lstStyle/>
                    <a:p>
                      <a:pPr algn="ctr">
                        <a:lnSpc>
                          <a:spcPct val="115000"/>
                        </a:lnSpc>
                        <a:spcAft>
                          <a:spcPts val="0"/>
                        </a:spcAft>
                      </a:pPr>
                      <a:r>
                        <a:rPr lang="fr-CA" sz="1100" dirty="0">
                          <a:effectLst/>
                        </a:rPr>
                        <a:t>Nb de jours récupération</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lumMod val="75000"/>
                      </a:schemeClr>
                    </a:solidFill>
                  </a:tcPr>
                </a:tc>
                <a:tc>
                  <a:txBody>
                    <a:bodyPr/>
                    <a:lstStyle/>
                    <a:p>
                      <a:pPr algn="ctr">
                        <a:lnSpc>
                          <a:spcPct val="150000"/>
                        </a:lnSpc>
                        <a:spcAft>
                          <a:spcPts val="0"/>
                        </a:spcAft>
                      </a:pPr>
                      <a:r>
                        <a:rPr lang="fr-CA" sz="1100" dirty="0">
                          <a:effectLst/>
                        </a:rPr>
                        <a:t>Nb seringues</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lumMod val="75000"/>
                      </a:schemeClr>
                    </a:solidFill>
                  </a:tcPr>
                </a:tc>
                <a:tc>
                  <a:txBody>
                    <a:bodyPr/>
                    <a:lstStyle/>
                    <a:p>
                      <a:pPr algn="ctr">
                        <a:lnSpc>
                          <a:spcPct val="150000"/>
                        </a:lnSpc>
                        <a:spcAft>
                          <a:spcPts val="0"/>
                        </a:spcAft>
                      </a:pPr>
                      <a:r>
                        <a:rPr lang="fr-CA" sz="1100" dirty="0">
                          <a:effectLst/>
                        </a:rPr>
                        <a:t>Moyenne/jour</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lumMod val="75000"/>
                      </a:schemeClr>
                    </a:solidFill>
                  </a:tcPr>
                </a:tc>
                <a:tc>
                  <a:txBody>
                    <a:bodyPr/>
                    <a:lstStyle/>
                    <a:p>
                      <a:pPr algn="ctr">
                        <a:lnSpc>
                          <a:spcPct val="150000"/>
                        </a:lnSpc>
                        <a:spcAft>
                          <a:spcPts val="0"/>
                        </a:spcAft>
                      </a:pPr>
                      <a:r>
                        <a:rPr lang="fr-CA" sz="1100" dirty="0">
                          <a:effectLst/>
                        </a:rPr>
                        <a:t>Nb de pyrex</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lumMod val="75000"/>
                      </a:schemeClr>
                    </a:solidFill>
                  </a:tcPr>
                </a:tc>
              </a:tr>
              <a:tr h="277243">
                <a:tc>
                  <a:txBody>
                    <a:bodyPr/>
                    <a:lstStyle/>
                    <a:p>
                      <a:pPr algn="ctr">
                        <a:lnSpc>
                          <a:spcPct val="150000"/>
                        </a:lnSpc>
                        <a:spcAft>
                          <a:spcPts val="0"/>
                        </a:spcAft>
                      </a:pPr>
                      <a:r>
                        <a:rPr lang="fr-CA" sz="1100" dirty="0">
                          <a:effectLst/>
                        </a:rPr>
                        <a:t>2016-2017</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75000"/>
                      </a:schemeClr>
                    </a:solidFill>
                  </a:tcPr>
                </a:tc>
                <a:tc>
                  <a:txBody>
                    <a:bodyPr/>
                    <a:lstStyle/>
                    <a:p>
                      <a:pPr algn="ctr">
                        <a:lnSpc>
                          <a:spcPct val="150000"/>
                        </a:lnSpc>
                        <a:spcAft>
                          <a:spcPts val="0"/>
                        </a:spcAft>
                      </a:pPr>
                      <a:r>
                        <a:rPr lang="fr-CA" sz="1100" dirty="0">
                          <a:effectLst/>
                        </a:rPr>
                        <a:t>101</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fr-CA" sz="1100">
                          <a:effectLst/>
                        </a:rPr>
                        <a:t>2059</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fr-CA" sz="1100" dirty="0">
                          <a:effectLst/>
                        </a:rPr>
                        <a:t>20</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fr-CA" sz="1100" dirty="0">
                          <a:effectLst/>
                        </a:rPr>
                        <a:t>99</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4489">
                <a:tc>
                  <a:txBody>
                    <a:bodyPr/>
                    <a:lstStyle/>
                    <a:p>
                      <a:pPr algn="ctr">
                        <a:lnSpc>
                          <a:spcPct val="150000"/>
                        </a:lnSpc>
                        <a:spcAft>
                          <a:spcPts val="0"/>
                        </a:spcAft>
                      </a:pPr>
                      <a:r>
                        <a:rPr lang="fr-CA" sz="1100" dirty="0">
                          <a:effectLst/>
                        </a:rPr>
                        <a:t>2017-2018</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75000"/>
                      </a:schemeClr>
                    </a:solidFill>
                  </a:tcPr>
                </a:tc>
                <a:tc>
                  <a:txBody>
                    <a:bodyPr/>
                    <a:lstStyle/>
                    <a:p>
                      <a:pPr algn="ctr">
                        <a:lnSpc>
                          <a:spcPct val="150000"/>
                        </a:lnSpc>
                        <a:spcAft>
                          <a:spcPts val="0"/>
                        </a:spcAft>
                      </a:pPr>
                      <a:r>
                        <a:rPr lang="fr-CA" sz="1100" dirty="0">
                          <a:effectLst/>
                        </a:rPr>
                        <a:t> </a:t>
                      </a:r>
                      <a:r>
                        <a:rPr lang="fr-CA" sz="1100" dirty="0" smtClean="0">
                          <a:effectLst/>
                        </a:rPr>
                        <a:t>112</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fr-CA" sz="1100" dirty="0" smtClean="0">
                          <a:effectLst/>
                        </a:rPr>
                        <a:t>2278</a:t>
                      </a:r>
                      <a:r>
                        <a:rPr lang="fr-CA" sz="1100" dirty="0">
                          <a:effectLst/>
                        </a:rPr>
                        <a:t> </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fr-CA" sz="1100" dirty="0" smtClean="0">
                          <a:effectLst/>
                        </a:rPr>
                        <a:t>20</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fr-CA" sz="1100" dirty="0" smtClean="0">
                          <a:effectLst/>
                        </a:rPr>
                        <a:t>126</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496596" y="3930660"/>
            <a:ext cx="563430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CA" altLang="fr-FR" sz="1400" dirty="0">
                <a:solidFill>
                  <a:schemeClr val="tx2"/>
                </a:solidFill>
                <a:latin typeface="Berlin Sans FB" panose="020E0602020502020306" pitchFamily="34" charset="0"/>
                <a:ea typeface="Times New Roman" panose="02020603050405020304" pitchFamily="18" charset="0"/>
                <a:cs typeface="Times New Roman" panose="02020603050405020304" pitchFamily="18" charset="0"/>
              </a:rPr>
              <a:t>Récupération de matériel à la traîne – résultats annuels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altLang="fr-FR"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1179569635"/>
              </p:ext>
            </p:extLst>
          </p:nvPr>
        </p:nvGraphicFramePr>
        <p:xfrm>
          <a:off x="547149" y="6804248"/>
          <a:ext cx="5795999" cy="1393855"/>
        </p:xfrm>
        <a:graphic>
          <a:graphicData uri="http://schemas.openxmlformats.org/drawingml/2006/table">
            <a:tbl>
              <a:tblPr firstRow="1" firstCol="1" bandRow="1">
                <a:tableStyleId>{5C22544A-7EE6-4342-B048-85BDC9FD1C3A}</a:tableStyleId>
              </a:tblPr>
              <a:tblGrid>
                <a:gridCol w="1420635"/>
                <a:gridCol w="625052"/>
                <a:gridCol w="625052"/>
                <a:gridCol w="625052"/>
                <a:gridCol w="625052"/>
                <a:gridCol w="625052"/>
                <a:gridCol w="625052"/>
                <a:gridCol w="625052"/>
              </a:tblGrid>
              <a:tr h="509357">
                <a:tc>
                  <a:txBody>
                    <a:bodyPr/>
                    <a:lstStyle/>
                    <a:p>
                      <a:pPr algn="ctr">
                        <a:lnSpc>
                          <a:spcPct val="115000"/>
                        </a:lnSpc>
                        <a:spcAft>
                          <a:spcPts val="0"/>
                        </a:spcAft>
                      </a:pPr>
                      <a:r>
                        <a:rPr lang="fr-CA" sz="1100" dirty="0">
                          <a:effectLst/>
                        </a:rPr>
                        <a:t>Capacité des bacs</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1">
                        <a:lumMod val="75000"/>
                      </a:schemeClr>
                    </a:solidFill>
                  </a:tcPr>
                </a:tc>
                <a:tc>
                  <a:txBody>
                    <a:bodyPr/>
                    <a:lstStyle/>
                    <a:p>
                      <a:pPr algn="ctr">
                        <a:lnSpc>
                          <a:spcPct val="115000"/>
                        </a:lnSpc>
                        <a:spcAft>
                          <a:spcPts val="0"/>
                        </a:spcAft>
                      </a:pPr>
                      <a:r>
                        <a:rPr lang="fr-CA" sz="1100" dirty="0">
                          <a:effectLst/>
                        </a:rPr>
                        <a:t>10</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1">
                        <a:lumMod val="75000"/>
                      </a:schemeClr>
                    </a:solidFill>
                  </a:tcPr>
                </a:tc>
                <a:tc>
                  <a:txBody>
                    <a:bodyPr/>
                    <a:lstStyle/>
                    <a:p>
                      <a:pPr algn="ctr">
                        <a:lnSpc>
                          <a:spcPct val="115000"/>
                        </a:lnSpc>
                        <a:spcAft>
                          <a:spcPts val="0"/>
                        </a:spcAft>
                      </a:pPr>
                      <a:r>
                        <a:rPr lang="fr-CA" sz="1100" dirty="0">
                          <a:effectLst/>
                        </a:rPr>
                        <a:t>25</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1">
                        <a:lumMod val="75000"/>
                      </a:schemeClr>
                    </a:solidFill>
                  </a:tcPr>
                </a:tc>
                <a:tc>
                  <a:txBody>
                    <a:bodyPr/>
                    <a:lstStyle/>
                    <a:p>
                      <a:pPr algn="ctr">
                        <a:lnSpc>
                          <a:spcPct val="115000"/>
                        </a:lnSpc>
                        <a:spcAft>
                          <a:spcPts val="0"/>
                        </a:spcAft>
                      </a:pPr>
                      <a:r>
                        <a:rPr lang="fr-CA" sz="1100" dirty="0">
                          <a:effectLst/>
                        </a:rPr>
                        <a:t>35</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1">
                        <a:lumMod val="75000"/>
                      </a:schemeClr>
                    </a:solidFill>
                  </a:tcPr>
                </a:tc>
                <a:tc>
                  <a:txBody>
                    <a:bodyPr/>
                    <a:lstStyle/>
                    <a:p>
                      <a:pPr algn="ctr">
                        <a:lnSpc>
                          <a:spcPct val="115000"/>
                        </a:lnSpc>
                        <a:spcAft>
                          <a:spcPts val="0"/>
                        </a:spcAft>
                      </a:pPr>
                      <a:r>
                        <a:rPr lang="fr-CA" sz="1100" dirty="0">
                          <a:effectLst/>
                        </a:rPr>
                        <a:t>100</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1">
                        <a:lumMod val="75000"/>
                      </a:schemeClr>
                    </a:solidFill>
                  </a:tcPr>
                </a:tc>
                <a:tc>
                  <a:txBody>
                    <a:bodyPr/>
                    <a:lstStyle/>
                    <a:p>
                      <a:pPr algn="ctr">
                        <a:lnSpc>
                          <a:spcPct val="115000"/>
                        </a:lnSpc>
                        <a:spcAft>
                          <a:spcPts val="0"/>
                        </a:spcAft>
                      </a:pPr>
                      <a:r>
                        <a:rPr lang="fr-CA" sz="1100" dirty="0">
                          <a:effectLst/>
                        </a:rPr>
                        <a:t>250</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1">
                        <a:lumMod val="75000"/>
                      </a:schemeClr>
                    </a:solidFill>
                  </a:tcPr>
                </a:tc>
                <a:tc>
                  <a:txBody>
                    <a:bodyPr/>
                    <a:lstStyle/>
                    <a:p>
                      <a:pPr algn="ctr">
                        <a:lnSpc>
                          <a:spcPct val="115000"/>
                        </a:lnSpc>
                        <a:spcAft>
                          <a:spcPts val="0"/>
                        </a:spcAft>
                      </a:pPr>
                      <a:r>
                        <a:rPr lang="fr-CA" sz="1100" dirty="0">
                          <a:effectLst/>
                        </a:rPr>
                        <a:t>300</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1">
                        <a:lumMod val="75000"/>
                      </a:schemeClr>
                    </a:solidFill>
                  </a:tcPr>
                </a:tc>
                <a:tc>
                  <a:txBody>
                    <a:bodyPr/>
                    <a:lstStyle/>
                    <a:p>
                      <a:pPr algn="ctr">
                        <a:lnSpc>
                          <a:spcPct val="115000"/>
                        </a:lnSpc>
                        <a:spcAft>
                          <a:spcPts val="0"/>
                        </a:spcAft>
                      </a:pPr>
                      <a:r>
                        <a:rPr lang="fr-CA" sz="1100" dirty="0">
                          <a:effectLst/>
                        </a:rPr>
                        <a:t>400</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1">
                        <a:lumMod val="75000"/>
                      </a:schemeClr>
                    </a:solidFill>
                  </a:tcPr>
                </a:tc>
              </a:tr>
              <a:tr h="442249">
                <a:tc>
                  <a:txBody>
                    <a:bodyPr/>
                    <a:lstStyle/>
                    <a:p>
                      <a:pPr algn="ctr">
                        <a:lnSpc>
                          <a:spcPct val="115000"/>
                        </a:lnSpc>
                        <a:spcAft>
                          <a:spcPts val="0"/>
                        </a:spcAft>
                      </a:pPr>
                      <a:r>
                        <a:rPr lang="fr-CA" sz="1100" dirty="0">
                          <a:effectLst/>
                        </a:rPr>
                        <a:t>Nb récupéré</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1">
                        <a:lumMod val="75000"/>
                      </a:schemeClr>
                    </a:solidFill>
                  </a:tcPr>
                </a:tc>
                <a:tc>
                  <a:txBody>
                    <a:bodyPr/>
                    <a:lstStyle/>
                    <a:p>
                      <a:pPr algn="ctr">
                        <a:lnSpc>
                          <a:spcPct val="115000"/>
                        </a:lnSpc>
                        <a:spcAft>
                          <a:spcPts val="0"/>
                        </a:spcAft>
                      </a:pPr>
                      <a:r>
                        <a:rPr lang="fr-CA" sz="1100">
                          <a:effectLst/>
                        </a:rPr>
                        <a:t>9</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CA" sz="1100">
                          <a:effectLst/>
                        </a:rPr>
                        <a:t>9</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CA" sz="1100">
                          <a:effectLst/>
                        </a:rPr>
                        <a:t>6</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CA" sz="1100">
                          <a:effectLst/>
                        </a:rPr>
                        <a:t>17</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CA" sz="1100">
                          <a:effectLst/>
                        </a:rPr>
                        <a:t>8</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CA" sz="1100">
                          <a:effectLst/>
                        </a:rPr>
                        <a:t>2</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CA" sz="1100" dirty="0">
                          <a:effectLst/>
                        </a:rPr>
                        <a:t>80</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42249">
                <a:tc>
                  <a:txBody>
                    <a:bodyPr/>
                    <a:lstStyle/>
                    <a:p>
                      <a:pPr algn="ctr">
                        <a:lnSpc>
                          <a:spcPct val="115000"/>
                        </a:lnSpc>
                        <a:spcAft>
                          <a:spcPts val="0"/>
                        </a:spcAft>
                      </a:pPr>
                      <a:r>
                        <a:rPr lang="fr-CA" sz="1100" dirty="0">
                          <a:effectLst/>
                        </a:rPr>
                        <a:t>Nb distribué</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1">
                        <a:lumMod val="75000"/>
                      </a:schemeClr>
                    </a:solidFill>
                  </a:tcPr>
                </a:tc>
                <a:tc>
                  <a:txBody>
                    <a:bodyPr/>
                    <a:lstStyle/>
                    <a:p>
                      <a:pPr algn="ctr">
                        <a:lnSpc>
                          <a:spcPct val="115000"/>
                        </a:lnSpc>
                        <a:spcAft>
                          <a:spcPts val="0"/>
                        </a:spcAft>
                      </a:pPr>
                      <a:r>
                        <a:rPr lang="fr-CA" sz="1100">
                          <a:effectLst/>
                        </a:rPr>
                        <a:t>15</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CA" sz="1100">
                          <a:effectLst/>
                        </a:rPr>
                        <a:t>11</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CA" sz="1100">
                          <a:effectLst/>
                        </a:rPr>
                        <a:t>8</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CA" sz="1100" dirty="0">
                          <a:effectLst/>
                        </a:rPr>
                        <a:t>2</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CA" sz="1100">
                          <a:effectLst/>
                        </a:rPr>
                        <a:t>1</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CA" sz="1100">
                          <a:effectLst/>
                        </a:rPr>
                        <a:t>1</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CA" sz="1100" dirty="0">
                          <a:effectLst/>
                        </a:rPr>
                        <a:t>8</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7" name="Rectangle 2"/>
          <p:cNvSpPr>
            <a:spLocks noChangeArrowheads="1"/>
          </p:cNvSpPr>
          <p:nvPr/>
        </p:nvSpPr>
        <p:spPr bwMode="auto">
          <a:xfrm>
            <a:off x="495604" y="5367582"/>
            <a:ext cx="5796000" cy="1485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fr-CA" altLang="fr-FR" sz="1400" b="1" dirty="0" smtClean="0">
              <a:solidFill>
                <a:schemeClr val="tx2"/>
              </a:solidFill>
              <a:latin typeface="Berlin Sans FB" panose="020E0602020502020306"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CA" altLang="fr-FR" sz="1400" dirty="0" smtClean="0">
                <a:solidFill>
                  <a:schemeClr val="tx2"/>
                </a:solidFill>
                <a:latin typeface="Berlin Sans FB" panose="020E0602020502020306" pitchFamily="34" charset="0"/>
                <a:ea typeface="Times New Roman" panose="02020603050405020304" pitchFamily="18" charset="0"/>
                <a:cs typeface="Times New Roman" panose="02020603050405020304" pitchFamily="18" charset="0"/>
              </a:rPr>
              <a:t>Bacs </a:t>
            </a:r>
            <a:r>
              <a:rPr lang="fr-CA" altLang="fr-FR" sz="1400" dirty="0">
                <a:solidFill>
                  <a:schemeClr val="tx2"/>
                </a:solidFill>
                <a:latin typeface="Berlin Sans FB" panose="020E0602020502020306" pitchFamily="34" charset="0"/>
                <a:ea typeface="Times New Roman" panose="02020603050405020304" pitchFamily="18" charset="0"/>
                <a:cs typeface="Times New Roman" panose="02020603050405020304" pitchFamily="18" charset="0"/>
              </a:rPr>
              <a:t>de récupération (extérieurs et portatifs</a:t>
            </a:r>
            <a:r>
              <a:rPr lang="fr-CA" altLang="fr-FR" sz="1400" dirty="0" smtClean="0">
                <a:solidFill>
                  <a:schemeClr val="tx2"/>
                </a:solidFill>
                <a:latin typeface="Berlin Sans FB" panose="020E0602020502020306" pitchFamily="34" charset="0"/>
                <a:ea typeface="Times New Roman" panose="02020603050405020304" pitchFamily="18" charset="0"/>
                <a:cs typeface="Times New Roman" panose="02020603050405020304" pitchFamily="18" charset="0"/>
              </a:rPr>
              <a:t>)</a:t>
            </a:r>
          </a:p>
          <a:p>
            <a:pPr marR="0" lvl="0" indent="0" algn="just" fontAlgn="base">
              <a:lnSpc>
                <a:spcPct val="115000"/>
              </a:lnSpc>
              <a:spcBef>
                <a:spcPct val="0"/>
              </a:spcBef>
              <a:buClrTx/>
              <a:buSzTx/>
              <a:buFontTx/>
              <a:buNone/>
              <a:tabLst/>
            </a:pPr>
            <a:r>
              <a:rPr lang="fr-CA" altLang="fr-FR" sz="1290" dirty="0" smtClean="0">
                <a:solidFill>
                  <a:srgbClr val="000000"/>
                </a:solidFill>
                <a:latin typeface="Berlin Sans FB" panose="020E0602020502020306" pitchFamily="34" charset="0"/>
                <a:ea typeface="Calibri" panose="020F0502020204030204" pitchFamily="34" charset="0"/>
                <a:cs typeface="Calibri" panose="020F0502020204030204" pitchFamily="34" charset="0"/>
              </a:rPr>
              <a:t>Spectre </a:t>
            </a:r>
            <a:r>
              <a:rPr lang="fr-CA" altLang="fr-FR"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de rue est responsable de 13 bacs extérieurs (capacités de 400 seringues) sur les 70 (approximatif) à Montréal et coresponsable de 3 autres. Pour l’année : un bac ajouté (centre Jacques-</a:t>
            </a:r>
            <a:r>
              <a:rPr lang="fr-CA" altLang="fr-FR" sz="1290" dirty="0" err="1">
                <a:solidFill>
                  <a:srgbClr val="000000"/>
                </a:solidFill>
                <a:latin typeface="Berlin Sans FB" panose="020E0602020502020306" pitchFamily="34" charset="0"/>
                <a:ea typeface="Calibri" panose="020F0502020204030204" pitchFamily="34" charset="0"/>
                <a:cs typeface="Calibri" panose="020F0502020204030204" pitchFamily="34" charset="0"/>
              </a:rPr>
              <a:t>Viger</a:t>
            </a:r>
            <a:r>
              <a:rPr lang="fr-CA" altLang="fr-FR"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 et un retiré (avenue Goulet).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altLang="fr-F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98301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1000"/>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31000" y="251520"/>
            <a:ext cx="5796000" cy="2673039"/>
          </a:xfrm>
          <a:prstGeom prst="rect">
            <a:avLst/>
          </a:prstGeom>
        </p:spPr>
        <p:txBody>
          <a:bodyPr wrap="square">
            <a:spAutoFit/>
          </a:bodyPr>
          <a:lstStyle/>
          <a:p>
            <a:pPr algn="just"/>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Ainsi, si les seringues à la traîne récupérées sur le terrain (2 278) sont additionnées à celles des bacs récupérés (36 825), le total est de 39 103. Sur ce chiffre, 10 800 d’entre elles proviennent des bacs extérieurs dont les travailleurs de milieu s’occupent. C’est donc beaucoup de matériel à la traîne en moins.</a:t>
            </a:r>
          </a:p>
          <a:p>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 </a:t>
            </a:r>
          </a:p>
          <a:p>
            <a:r>
              <a:rPr lang="fr-CA" sz="1400" dirty="0">
                <a:solidFill>
                  <a:schemeClr val="tx2"/>
                </a:solidFill>
                <a:latin typeface="Berlin Sans FB" panose="020E0602020502020306" pitchFamily="34" charset="0"/>
                <a:ea typeface="Times New Roman" panose="02020603050405020304" pitchFamily="18" charset="0"/>
                <a:cs typeface="Times New Roman" panose="02020603050405020304" pitchFamily="18" charset="0"/>
              </a:rPr>
              <a:t>Conclusions :</a:t>
            </a:r>
          </a:p>
          <a:p>
            <a:pPr algn="just"/>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La collaboration et la communication actives avec les autres acteurs du milieu permettent de s’adapter selon les personnes rejointes, à se mettre à jour sur les problématiques du quartier, à évaluer les interventions possibles et voir quels secteurs surveiller de plus près. Encore beaucoup de déplacements, dispersements, de lieux non récurrents et de nouvelles clôtures installées pour limiter l’accès aux terrains privés.  </a:t>
            </a:r>
          </a:p>
          <a:p>
            <a:endPar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endParaRPr>
          </a:p>
        </p:txBody>
      </p:sp>
      <p:sp>
        <p:nvSpPr>
          <p:cNvPr id="3" name="Rectangle 2"/>
          <p:cNvSpPr/>
          <p:nvPr/>
        </p:nvSpPr>
        <p:spPr>
          <a:xfrm>
            <a:off x="531000" y="2746879"/>
            <a:ext cx="5706312" cy="3878498"/>
          </a:xfrm>
          <a:prstGeom prst="rect">
            <a:avLst/>
          </a:prstGeom>
        </p:spPr>
        <p:txBody>
          <a:bodyPr wrap="square">
            <a:spAutoFit/>
          </a:bodyPr>
          <a:lstStyle/>
          <a:p>
            <a:pPr>
              <a:lnSpc>
                <a:spcPct val="150000"/>
              </a:lnSpc>
            </a:pPr>
            <a:r>
              <a:rPr lang="fr-CA" sz="1400" b="1" dirty="0">
                <a:solidFill>
                  <a:schemeClr val="tx2"/>
                </a:solidFill>
                <a:latin typeface="Berlin Sans FB" panose="020E0602020502020306" pitchFamily="34" charset="0"/>
                <a:ea typeface="Times New Roman" panose="02020603050405020304" pitchFamily="18" charset="0"/>
                <a:cs typeface="Times New Roman" panose="02020603050405020304" pitchFamily="18" charset="0"/>
              </a:rPr>
              <a:t>Volet Travail de proximité</a:t>
            </a:r>
          </a:p>
          <a:p>
            <a:pPr algn="just">
              <a:lnSpc>
                <a:spcPct val="115000"/>
              </a:lnSpc>
              <a:spcAft>
                <a:spcPts val="0"/>
              </a:spcAft>
              <a:tabLst>
                <a:tab pos="3314700" algn="l"/>
              </a:tabLst>
            </a:pP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Les travailleurs de milieu doivent rejoindre le plus d’acteurs possibles afin de travailler sur ces différents aspects </a:t>
            </a:r>
            <a:r>
              <a:rPr lang="fr-CA" sz="1290" dirty="0" smtClean="0">
                <a:solidFill>
                  <a:srgbClr val="000000"/>
                </a:solidFill>
                <a:latin typeface="Berlin Sans FB" panose="020E0602020502020306" pitchFamily="34" charset="0"/>
                <a:ea typeface="Calibri" panose="020F0502020204030204" pitchFamily="34" charset="0"/>
                <a:cs typeface="Calibri" panose="020F0502020204030204" pitchFamily="34" charset="0"/>
              </a:rPr>
              <a:t>:</a:t>
            </a:r>
            <a:endPar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endParaRPr>
          </a:p>
          <a:p>
            <a:pPr marL="285750" lvl="0" indent="-285750" algn="just">
              <a:lnSpc>
                <a:spcPct val="115000"/>
              </a:lnSpc>
              <a:spcAft>
                <a:spcPts val="0"/>
              </a:spcAft>
              <a:buFont typeface="Wingdings" panose="05000000000000000000" pitchFamily="2" charset="2"/>
              <a:buChar char="Ø"/>
              <a:tabLst>
                <a:tab pos="3314700" algn="l"/>
              </a:tabLst>
            </a:pP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Médiation sociale</a:t>
            </a:r>
          </a:p>
          <a:p>
            <a:pPr marL="342900" lvl="0" indent="-342900" algn="just">
              <a:lnSpc>
                <a:spcPct val="115000"/>
              </a:lnSpc>
              <a:spcAft>
                <a:spcPts val="0"/>
              </a:spcAft>
              <a:buFont typeface="Wingdings" panose="05000000000000000000" pitchFamily="2" charset="2"/>
              <a:buChar char=""/>
              <a:tabLst>
                <a:tab pos="3314700" algn="l"/>
              </a:tabLst>
            </a:pP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Cohabitation </a:t>
            </a:r>
          </a:p>
          <a:p>
            <a:pPr marL="342900" lvl="0" indent="-342900" algn="just">
              <a:lnSpc>
                <a:spcPct val="115000"/>
              </a:lnSpc>
              <a:spcAft>
                <a:spcPts val="0"/>
              </a:spcAft>
              <a:buFont typeface="Wingdings" panose="05000000000000000000" pitchFamily="2" charset="2"/>
              <a:buChar char=""/>
              <a:tabLst>
                <a:tab pos="3314700" algn="l"/>
              </a:tabLst>
            </a:pP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Information et sensibilisation</a:t>
            </a:r>
          </a:p>
          <a:p>
            <a:pPr marL="342900" lvl="0" indent="-342900" algn="just">
              <a:lnSpc>
                <a:spcPct val="115000"/>
              </a:lnSpc>
              <a:spcAft>
                <a:spcPts val="0"/>
              </a:spcAft>
              <a:buFont typeface="Wingdings" panose="05000000000000000000" pitchFamily="2" charset="2"/>
              <a:buChar char=""/>
              <a:tabLst>
                <a:tab pos="3314700" algn="l"/>
              </a:tabLst>
            </a:pP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Concertation et partenariat</a:t>
            </a:r>
          </a:p>
          <a:p>
            <a:pPr marL="342900" lvl="0" indent="-342900" algn="just">
              <a:lnSpc>
                <a:spcPct val="115000"/>
              </a:lnSpc>
              <a:spcAft>
                <a:spcPts val="0"/>
              </a:spcAft>
              <a:buFont typeface="Wingdings" panose="05000000000000000000" pitchFamily="2" charset="2"/>
              <a:buChar char=""/>
              <a:tabLst>
                <a:tab pos="3314700" algn="l"/>
              </a:tabLst>
            </a:pP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Réseautage </a:t>
            </a:r>
          </a:p>
          <a:p>
            <a:pPr marL="342900" lvl="0" indent="-342900">
              <a:lnSpc>
                <a:spcPct val="115000"/>
              </a:lnSpc>
              <a:spcAft>
                <a:spcPts val="0"/>
              </a:spcAft>
              <a:buFont typeface="Wingdings" panose="05000000000000000000" pitchFamily="2" charset="2"/>
              <a:buChar char=""/>
              <a:tabLst>
                <a:tab pos="3314700" algn="l"/>
              </a:tabLst>
            </a:pP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Représentation et visibilité </a:t>
            </a:r>
            <a:b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br>
            <a:r>
              <a:rPr lang="fr-CA" sz="1400" dirty="0">
                <a:solidFill>
                  <a:srgbClr val="000000"/>
                </a:solidFill>
                <a:latin typeface="Berlin Sans FB" panose="020E0602020502020306" pitchFamily="34" charset="0"/>
                <a:ea typeface="Calibri" panose="020F0502020204030204" pitchFamily="34" charset="0"/>
                <a:cs typeface="Calibri" panose="020F0502020204030204" pitchFamily="34" charset="0"/>
              </a:rPr>
              <a:t> </a:t>
            </a:r>
          </a:p>
          <a:p>
            <a:pPr>
              <a:lnSpc>
                <a:spcPct val="115000"/>
              </a:lnSpc>
              <a:spcAft>
                <a:spcPts val="0"/>
              </a:spcAft>
            </a:pPr>
            <a:r>
              <a:rPr lang="fr-CA" sz="1400" dirty="0">
                <a:solidFill>
                  <a:schemeClr val="tx2"/>
                </a:solidFill>
                <a:latin typeface="Berlin Sans FB" panose="020E0602020502020306" pitchFamily="34" charset="0"/>
                <a:ea typeface="Calibri" panose="020F0502020204030204" pitchFamily="34" charset="0"/>
                <a:cs typeface="Calibri" panose="020F0502020204030204" pitchFamily="34" charset="0"/>
              </a:rPr>
              <a:t>Partenariats / collaborations</a:t>
            </a:r>
          </a:p>
          <a:p>
            <a:pPr marL="342900" lvl="0" indent="-342900">
              <a:lnSpc>
                <a:spcPct val="115000"/>
              </a:lnSpc>
              <a:spcAft>
                <a:spcPts val="0"/>
              </a:spcAft>
              <a:buFont typeface="Wingdings" panose="05000000000000000000" pitchFamily="2" charset="2"/>
              <a:buChar char=""/>
            </a:pPr>
            <a:r>
              <a:rPr lang="fr-CA" sz="1290" dirty="0" err="1">
                <a:solidFill>
                  <a:srgbClr val="000000"/>
                </a:solidFill>
                <a:latin typeface="Berlin Sans FB" panose="020E0602020502020306" pitchFamily="34" charset="0"/>
                <a:ea typeface="Calibri" panose="020F0502020204030204" pitchFamily="34" charset="0"/>
                <a:cs typeface="Calibri" panose="020F0502020204030204" pitchFamily="34" charset="0"/>
              </a:rPr>
              <a:t>Blitzs</a:t>
            </a: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 bisannuels de récupération de matériel souillé à la traîne</a:t>
            </a:r>
          </a:p>
          <a:p>
            <a:pPr marL="342900" lvl="0" indent="-342900">
              <a:lnSpc>
                <a:spcPct val="115000"/>
              </a:lnSpc>
              <a:spcAft>
                <a:spcPts val="0"/>
              </a:spcAft>
              <a:buFont typeface="Wingdings" panose="05000000000000000000" pitchFamily="2" charset="2"/>
              <a:buChar char=""/>
            </a:pP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Blitz avec le cégep Ahuntsic</a:t>
            </a:r>
          </a:p>
          <a:p>
            <a:pPr marL="342900" lvl="0" indent="-342900">
              <a:lnSpc>
                <a:spcPct val="115000"/>
              </a:lnSpc>
              <a:spcAft>
                <a:spcPts val="0"/>
              </a:spcAft>
              <a:buFont typeface="Wingdings" panose="05000000000000000000" pitchFamily="2" charset="2"/>
              <a:buChar char=""/>
            </a:pP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Consultation RAPSIM sur profilage social et racial et Opérations Droits Devant</a:t>
            </a:r>
          </a:p>
          <a:p>
            <a:pPr marL="342900" lvl="0" indent="-342900">
              <a:lnSpc>
                <a:spcPct val="115000"/>
              </a:lnSpc>
              <a:spcAft>
                <a:spcPts val="0"/>
              </a:spcAft>
              <a:buFont typeface="Wingdings" panose="05000000000000000000" pitchFamily="2" charset="2"/>
              <a:buChar char=""/>
            </a:pP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Consultation publique pour la Formule E</a:t>
            </a:r>
          </a:p>
        </p:txBody>
      </p:sp>
      <p:sp>
        <p:nvSpPr>
          <p:cNvPr id="4" name="Rectangle 3"/>
          <p:cNvSpPr/>
          <p:nvPr/>
        </p:nvSpPr>
        <p:spPr>
          <a:xfrm>
            <a:off x="531000" y="6625377"/>
            <a:ext cx="5796000" cy="2693558"/>
          </a:xfrm>
          <a:prstGeom prst="rect">
            <a:avLst/>
          </a:prstGeom>
        </p:spPr>
        <p:txBody>
          <a:bodyPr wrap="square">
            <a:spAutoFit/>
          </a:bodyPr>
          <a:lstStyle/>
          <a:p>
            <a:pPr>
              <a:lnSpc>
                <a:spcPct val="115000"/>
              </a:lnSpc>
            </a:pPr>
            <a:r>
              <a:rPr lang="fr-CA" sz="1400" dirty="0">
                <a:solidFill>
                  <a:schemeClr val="tx2"/>
                </a:solidFill>
                <a:latin typeface="Berlin Sans FB" panose="020E0602020502020306" pitchFamily="34" charset="0"/>
                <a:ea typeface="Calibri" panose="020F0502020204030204" pitchFamily="34" charset="0"/>
                <a:cs typeface="Calibri" panose="020F0502020204030204" pitchFamily="34" charset="0"/>
              </a:rPr>
              <a:t>Comités / Tables de concertation</a:t>
            </a:r>
          </a:p>
          <a:p>
            <a:pPr marL="342900" lvl="0" indent="-342900">
              <a:lnSpc>
                <a:spcPct val="115000"/>
              </a:lnSpc>
              <a:buFont typeface="Wingdings" panose="05000000000000000000" pitchFamily="2" charset="2"/>
              <a:buChar char=""/>
            </a:pP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Comité local de récupération de seringues à la traîne de Ville-Marie </a:t>
            </a:r>
          </a:p>
          <a:p>
            <a:pPr marL="342900" lvl="0" indent="-342900">
              <a:lnSpc>
                <a:spcPct val="115000"/>
              </a:lnSpc>
              <a:buFont typeface="Wingdings" panose="05000000000000000000" pitchFamily="2" charset="2"/>
              <a:buChar char=""/>
            </a:pP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Comité bon voisinage de Spectre de rue (dont sujet des SIS)</a:t>
            </a:r>
          </a:p>
          <a:p>
            <a:pPr marL="342900" lvl="0" indent="-342900">
              <a:lnSpc>
                <a:spcPct val="115000"/>
              </a:lnSpc>
              <a:buFont typeface="Wingdings" panose="05000000000000000000" pitchFamily="2" charset="2"/>
              <a:buChar char=""/>
            </a:pP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Comité </a:t>
            </a:r>
            <a:r>
              <a:rPr lang="fr-CA" sz="1290" dirty="0" err="1">
                <a:solidFill>
                  <a:srgbClr val="000000"/>
                </a:solidFill>
                <a:latin typeface="Berlin Sans FB" panose="020E0602020502020306" pitchFamily="34" charset="0"/>
                <a:ea typeface="Calibri" panose="020F0502020204030204" pitchFamily="34" charset="0"/>
                <a:cs typeface="Calibri" panose="020F0502020204030204" pitchFamily="34" charset="0"/>
              </a:rPr>
              <a:t>aviseur</a:t>
            </a: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 des partenaires (CAP) - poste de quartier 22</a:t>
            </a:r>
          </a:p>
          <a:p>
            <a:pPr marL="342900" lvl="0" indent="-342900">
              <a:lnSpc>
                <a:spcPct val="115000"/>
              </a:lnSpc>
              <a:buFont typeface="Wingdings" panose="05000000000000000000" pitchFamily="2" charset="2"/>
              <a:buChar char=""/>
            </a:pP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Table de Développement Social du Centre-Sud </a:t>
            </a:r>
          </a:p>
          <a:p>
            <a:pPr marL="342900" lvl="0" indent="-342900">
              <a:lnSpc>
                <a:spcPct val="115000"/>
              </a:lnSpc>
              <a:buFont typeface="Wingdings" panose="05000000000000000000" pitchFamily="2" charset="2"/>
              <a:buChar char=""/>
            </a:pP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Assemblées communautaires CDC Centre-Sud</a:t>
            </a:r>
          </a:p>
          <a:p>
            <a:pPr marL="342900" lvl="0" indent="-342900">
              <a:lnSpc>
                <a:spcPct val="115000"/>
              </a:lnSpc>
              <a:buFont typeface="Wingdings" panose="05000000000000000000" pitchFamily="2" charset="2"/>
              <a:buChar char=""/>
            </a:pP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Comité des partenaires - poste de quartier 21 </a:t>
            </a:r>
          </a:p>
          <a:p>
            <a:pPr marL="342900" lvl="0" indent="-342900">
              <a:lnSpc>
                <a:spcPct val="115000"/>
              </a:lnSpc>
              <a:buFont typeface="Wingdings" panose="05000000000000000000" pitchFamily="2" charset="2"/>
              <a:buChar char=""/>
            </a:pP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Table de concertation du Faubourg Saint-Laurent (TCFSL)</a:t>
            </a:r>
          </a:p>
          <a:p>
            <a:pPr marL="342900" lvl="0" indent="-342900">
              <a:lnSpc>
                <a:spcPct val="115000"/>
              </a:lnSpc>
              <a:buFont typeface="Wingdings" panose="05000000000000000000" pitchFamily="2" charset="2"/>
              <a:buChar char=""/>
            </a:pP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Comité d’actions secteur Saint-André (TCFSL</a:t>
            </a:r>
            <a:r>
              <a:rPr lang="fr-CA" sz="1290" dirty="0" smtClean="0">
                <a:solidFill>
                  <a:srgbClr val="000000"/>
                </a:solidFill>
                <a:latin typeface="Berlin Sans FB" panose="020E0602020502020306" pitchFamily="34" charset="0"/>
                <a:ea typeface="Calibri" panose="020F0502020204030204" pitchFamily="34" charset="0"/>
                <a:cs typeface="Calibri" panose="020F0502020204030204" pitchFamily="34" charset="0"/>
              </a:rPr>
              <a:t>)</a:t>
            </a:r>
          </a:p>
          <a:p>
            <a:pPr marL="342900" indent="-342900">
              <a:lnSpc>
                <a:spcPct val="115000"/>
              </a:lnSpc>
              <a:buFont typeface="Wingdings" panose="05000000000000000000" pitchFamily="2" charset="2"/>
              <a:buChar char=""/>
            </a:pP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Groupe d’Intervention Sainte-Marie (GISM)</a:t>
            </a:r>
          </a:p>
          <a:p>
            <a:pPr lvl="0">
              <a:lnSpc>
                <a:spcPct val="115000"/>
              </a:lnSpc>
            </a:pPr>
            <a:endPar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149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1000"/>
            <a:lum/>
          </a:blip>
          <a:srcRect/>
          <a:stretch>
            <a:fillRect t="-10000" b="-10000"/>
          </a:stretch>
        </a:blipFill>
        <a:effectLst/>
      </p:bgPr>
    </p:bg>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680465460"/>
              </p:ext>
            </p:extLst>
          </p:nvPr>
        </p:nvGraphicFramePr>
        <p:xfrm>
          <a:off x="534448" y="683568"/>
          <a:ext cx="5764972" cy="2781516"/>
        </p:xfrm>
        <a:graphic>
          <a:graphicData uri="http://schemas.openxmlformats.org/drawingml/2006/table">
            <a:tbl>
              <a:tblPr firstRow="1" firstCol="1" bandRow="1">
                <a:tableStyleId>{5C22544A-7EE6-4342-B048-85BDC9FD1C3A}</a:tableStyleId>
              </a:tblPr>
              <a:tblGrid>
                <a:gridCol w="1872000"/>
                <a:gridCol w="973243"/>
                <a:gridCol w="973243"/>
                <a:gridCol w="973243"/>
                <a:gridCol w="973243"/>
              </a:tblGrid>
              <a:tr h="343933">
                <a:tc>
                  <a:txBody>
                    <a:bodyPr/>
                    <a:lstStyle/>
                    <a:p>
                      <a:pPr algn="ctr">
                        <a:lnSpc>
                          <a:spcPct val="115000"/>
                        </a:lnSpc>
                        <a:spcAft>
                          <a:spcPts val="0"/>
                        </a:spcAft>
                      </a:pPr>
                      <a:r>
                        <a:rPr lang="fr-CA" sz="1000" dirty="0">
                          <a:effectLst/>
                        </a:rPr>
                        <a:t>Type d'évènements</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solidFill>
                      <a:schemeClr val="tx1">
                        <a:lumMod val="75000"/>
                      </a:schemeClr>
                    </a:solidFill>
                  </a:tcPr>
                </a:tc>
                <a:tc gridSpan="2">
                  <a:txBody>
                    <a:bodyPr/>
                    <a:lstStyle/>
                    <a:p>
                      <a:pPr algn="ctr">
                        <a:lnSpc>
                          <a:spcPct val="115000"/>
                        </a:lnSpc>
                        <a:spcAft>
                          <a:spcPts val="0"/>
                        </a:spcAft>
                      </a:pPr>
                      <a:r>
                        <a:rPr lang="fr-CA" sz="1000" dirty="0">
                          <a:effectLst/>
                        </a:rPr>
                        <a:t>nb d'évènements</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solidFill>
                      <a:schemeClr val="tx1">
                        <a:lumMod val="75000"/>
                      </a:schemeClr>
                    </a:solidFill>
                  </a:tcPr>
                </a:tc>
                <a:tc hMerge="1">
                  <a:txBody>
                    <a:bodyPr/>
                    <a:lstStyle/>
                    <a:p>
                      <a:endParaRPr lang="fr-CA"/>
                    </a:p>
                  </a:txBody>
                  <a:tcPr/>
                </a:tc>
                <a:tc gridSpan="2">
                  <a:txBody>
                    <a:bodyPr/>
                    <a:lstStyle/>
                    <a:p>
                      <a:pPr algn="ctr">
                        <a:lnSpc>
                          <a:spcPct val="115000"/>
                        </a:lnSpc>
                        <a:spcAft>
                          <a:spcPts val="0"/>
                        </a:spcAft>
                      </a:pPr>
                      <a:r>
                        <a:rPr lang="fr-CA" sz="1000" dirty="0">
                          <a:effectLst/>
                        </a:rPr>
                        <a:t>nb pers. Rejointes</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solidFill>
                      <a:schemeClr val="tx1">
                        <a:lumMod val="75000"/>
                      </a:schemeClr>
                    </a:solidFill>
                  </a:tcPr>
                </a:tc>
                <a:tc hMerge="1">
                  <a:txBody>
                    <a:bodyPr/>
                    <a:lstStyle/>
                    <a:p>
                      <a:endParaRPr lang="fr-CA"/>
                    </a:p>
                  </a:txBody>
                  <a:tcPr/>
                </a:tc>
              </a:tr>
              <a:tr h="232131">
                <a:tc>
                  <a:txBody>
                    <a:bodyPr/>
                    <a:lstStyle/>
                    <a:p>
                      <a:pPr algn="ctr">
                        <a:lnSpc>
                          <a:spcPct val="115000"/>
                        </a:lnSpc>
                        <a:spcAft>
                          <a:spcPts val="0"/>
                        </a:spcAft>
                      </a:pPr>
                      <a:r>
                        <a:rPr lang="fr-CA" sz="1000" dirty="0">
                          <a:effectLst/>
                        </a:rPr>
                        <a:t> </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solidFill>
                      <a:schemeClr val="tx1">
                        <a:lumMod val="75000"/>
                      </a:schemeClr>
                    </a:solidFill>
                  </a:tcPr>
                </a:tc>
                <a:tc>
                  <a:txBody>
                    <a:bodyPr/>
                    <a:lstStyle/>
                    <a:p>
                      <a:pPr algn="ctr">
                        <a:lnSpc>
                          <a:spcPct val="115000"/>
                        </a:lnSpc>
                        <a:spcAft>
                          <a:spcPts val="0"/>
                        </a:spcAft>
                      </a:pPr>
                      <a:r>
                        <a:rPr lang="fr-CA" sz="1000" dirty="0">
                          <a:effectLst/>
                        </a:rPr>
                        <a:t>2016-2017</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tc>
                <a:tc>
                  <a:txBody>
                    <a:bodyPr/>
                    <a:lstStyle/>
                    <a:p>
                      <a:pPr algn="ctr">
                        <a:lnSpc>
                          <a:spcPct val="115000"/>
                        </a:lnSpc>
                        <a:spcAft>
                          <a:spcPts val="0"/>
                        </a:spcAft>
                      </a:pPr>
                      <a:r>
                        <a:rPr lang="fr-CA" sz="1000">
                          <a:effectLst/>
                        </a:rPr>
                        <a:t>2017-2018</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tc>
                <a:tc>
                  <a:txBody>
                    <a:bodyPr/>
                    <a:lstStyle/>
                    <a:p>
                      <a:pPr algn="ctr">
                        <a:lnSpc>
                          <a:spcPct val="115000"/>
                        </a:lnSpc>
                        <a:spcAft>
                          <a:spcPts val="0"/>
                        </a:spcAft>
                      </a:pPr>
                      <a:r>
                        <a:rPr lang="fr-CA" sz="1000">
                          <a:effectLst/>
                        </a:rPr>
                        <a:t>2016-2017</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tc>
                <a:tc>
                  <a:txBody>
                    <a:bodyPr/>
                    <a:lstStyle/>
                    <a:p>
                      <a:pPr algn="ctr">
                        <a:lnSpc>
                          <a:spcPct val="115000"/>
                        </a:lnSpc>
                        <a:spcAft>
                          <a:spcPts val="0"/>
                        </a:spcAft>
                      </a:pPr>
                      <a:r>
                        <a:rPr lang="fr-CA" sz="1000">
                          <a:effectLst/>
                        </a:rPr>
                        <a:t>2017-2018</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tc>
              </a:tr>
              <a:tr h="0">
                <a:tc>
                  <a:txBody>
                    <a:bodyPr/>
                    <a:lstStyle/>
                    <a:p>
                      <a:pPr>
                        <a:lnSpc>
                          <a:spcPct val="115000"/>
                        </a:lnSpc>
                        <a:spcAft>
                          <a:spcPts val="0"/>
                        </a:spcAft>
                      </a:pPr>
                      <a:r>
                        <a:rPr lang="fr-CA" sz="1000" dirty="0">
                          <a:effectLst/>
                        </a:rPr>
                        <a:t>Tournée de récupération TDM</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solidFill>
                      <a:schemeClr val="tx1">
                        <a:lumMod val="75000"/>
                      </a:schemeClr>
                    </a:solidFill>
                  </a:tcPr>
                </a:tc>
                <a:tc>
                  <a:txBody>
                    <a:bodyPr/>
                    <a:lstStyle/>
                    <a:p>
                      <a:pPr algn="ctr">
                        <a:lnSpc>
                          <a:spcPct val="115000"/>
                        </a:lnSpc>
                        <a:spcAft>
                          <a:spcPts val="0"/>
                        </a:spcAft>
                      </a:pPr>
                      <a:r>
                        <a:rPr lang="fr-CA" sz="1000">
                          <a:effectLst/>
                        </a:rPr>
                        <a:t>101</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tc>
                <a:tc>
                  <a:txBody>
                    <a:bodyPr/>
                    <a:lstStyle/>
                    <a:p>
                      <a:pPr algn="ctr">
                        <a:lnSpc>
                          <a:spcPct val="115000"/>
                        </a:lnSpc>
                        <a:spcAft>
                          <a:spcPts val="0"/>
                        </a:spcAft>
                      </a:pPr>
                      <a:r>
                        <a:rPr lang="fr-CA" sz="1000">
                          <a:effectLst/>
                        </a:rPr>
                        <a:t>112</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tc>
                <a:tc>
                  <a:txBody>
                    <a:bodyPr/>
                    <a:lstStyle/>
                    <a:p>
                      <a:pPr algn="ctr">
                        <a:lnSpc>
                          <a:spcPct val="115000"/>
                        </a:lnSpc>
                        <a:spcAft>
                          <a:spcPts val="0"/>
                        </a:spcAft>
                      </a:pPr>
                      <a:r>
                        <a:rPr lang="fr-CA" sz="1000">
                          <a:effectLst/>
                        </a:rPr>
                        <a:t>197</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tc>
                <a:tc>
                  <a:txBody>
                    <a:bodyPr/>
                    <a:lstStyle/>
                    <a:p>
                      <a:pPr algn="ctr">
                        <a:lnSpc>
                          <a:spcPct val="115000"/>
                        </a:lnSpc>
                        <a:spcAft>
                          <a:spcPts val="0"/>
                        </a:spcAft>
                      </a:pPr>
                      <a:r>
                        <a:rPr lang="fr-CA" sz="1000">
                          <a:effectLst/>
                        </a:rPr>
                        <a:t>310</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tc>
              </a:tr>
              <a:tr h="308855">
                <a:tc>
                  <a:txBody>
                    <a:bodyPr/>
                    <a:lstStyle/>
                    <a:p>
                      <a:pPr>
                        <a:lnSpc>
                          <a:spcPct val="115000"/>
                        </a:lnSpc>
                        <a:spcAft>
                          <a:spcPts val="0"/>
                        </a:spcAft>
                      </a:pPr>
                      <a:r>
                        <a:rPr lang="fr-CA" sz="1000" dirty="0">
                          <a:effectLst/>
                        </a:rPr>
                        <a:t>Blitz de récupération</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solidFill>
                      <a:schemeClr val="tx1">
                        <a:lumMod val="75000"/>
                      </a:schemeClr>
                    </a:solidFill>
                  </a:tcPr>
                </a:tc>
                <a:tc>
                  <a:txBody>
                    <a:bodyPr/>
                    <a:lstStyle/>
                    <a:p>
                      <a:pPr algn="ctr">
                        <a:lnSpc>
                          <a:spcPct val="115000"/>
                        </a:lnSpc>
                        <a:spcAft>
                          <a:spcPts val="0"/>
                        </a:spcAft>
                      </a:pPr>
                      <a:r>
                        <a:rPr lang="fr-CA" sz="1000">
                          <a:effectLst/>
                        </a:rPr>
                        <a:t>3</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tc>
                <a:tc>
                  <a:txBody>
                    <a:bodyPr/>
                    <a:lstStyle/>
                    <a:p>
                      <a:pPr algn="ctr">
                        <a:lnSpc>
                          <a:spcPct val="115000"/>
                        </a:lnSpc>
                        <a:spcAft>
                          <a:spcPts val="0"/>
                        </a:spcAft>
                      </a:pPr>
                      <a:r>
                        <a:rPr lang="fr-CA" sz="1000">
                          <a:effectLst/>
                        </a:rPr>
                        <a:t>2</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tc>
                <a:tc>
                  <a:txBody>
                    <a:bodyPr/>
                    <a:lstStyle/>
                    <a:p>
                      <a:pPr algn="ctr">
                        <a:lnSpc>
                          <a:spcPct val="115000"/>
                        </a:lnSpc>
                        <a:spcAft>
                          <a:spcPts val="0"/>
                        </a:spcAft>
                      </a:pPr>
                      <a:r>
                        <a:rPr lang="fr-CA" sz="1000">
                          <a:effectLst/>
                        </a:rPr>
                        <a:t>137</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tc>
                <a:tc>
                  <a:txBody>
                    <a:bodyPr/>
                    <a:lstStyle/>
                    <a:p>
                      <a:pPr algn="ctr">
                        <a:lnSpc>
                          <a:spcPct val="115000"/>
                        </a:lnSpc>
                        <a:spcAft>
                          <a:spcPts val="0"/>
                        </a:spcAft>
                      </a:pPr>
                      <a:r>
                        <a:rPr lang="fr-CA" sz="1000">
                          <a:effectLst/>
                        </a:rPr>
                        <a:t>132</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tc>
              </a:tr>
              <a:tr h="0">
                <a:tc>
                  <a:txBody>
                    <a:bodyPr/>
                    <a:lstStyle/>
                    <a:p>
                      <a:pPr>
                        <a:lnSpc>
                          <a:spcPct val="115000"/>
                        </a:lnSpc>
                        <a:spcAft>
                          <a:spcPts val="0"/>
                        </a:spcAft>
                      </a:pPr>
                      <a:r>
                        <a:rPr lang="fr-CA" sz="1000" dirty="0">
                          <a:effectLst/>
                        </a:rPr>
                        <a:t>Séance d'information seringues</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solidFill>
                      <a:schemeClr val="tx1">
                        <a:lumMod val="75000"/>
                      </a:schemeClr>
                    </a:solidFill>
                  </a:tcPr>
                </a:tc>
                <a:tc>
                  <a:txBody>
                    <a:bodyPr/>
                    <a:lstStyle/>
                    <a:p>
                      <a:pPr algn="ctr">
                        <a:lnSpc>
                          <a:spcPct val="115000"/>
                        </a:lnSpc>
                        <a:spcAft>
                          <a:spcPts val="0"/>
                        </a:spcAft>
                      </a:pPr>
                      <a:r>
                        <a:rPr lang="fr-CA" sz="1000" dirty="0">
                          <a:effectLst/>
                        </a:rPr>
                        <a:t>16</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tc>
                <a:tc>
                  <a:txBody>
                    <a:bodyPr/>
                    <a:lstStyle/>
                    <a:p>
                      <a:pPr algn="ctr">
                        <a:lnSpc>
                          <a:spcPct val="115000"/>
                        </a:lnSpc>
                        <a:spcAft>
                          <a:spcPts val="0"/>
                        </a:spcAft>
                      </a:pPr>
                      <a:r>
                        <a:rPr lang="fr-CA" sz="1000">
                          <a:effectLst/>
                        </a:rPr>
                        <a:t>15</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tc>
                <a:tc>
                  <a:txBody>
                    <a:bodyPr/>
                    <a:lstStyle/>
                    <a:p>
                      <a:pPr algn="ctr">
                        <a:lnSpc>
                          <a:spcPct val="115000"/>
                        </a:lnSpc>
                        <a:spcAft>
                          <a:spcPts val="0"/>
                        </a:spcAft>
                      </a:pPr>
                      <a:r>
                        <a:rPr lang="fr-CA" sz="1000">
                          <a:effectLst/>
                        </a:rPr>
                        <a:t>147</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tc>
                <a:tc>
                  <a:txBody>
                    <a:bodyPr/>
                    <a:lstStyle/>
                    <a:p>
                      <a:pPr algn="ctr">
                        <a:lnSpc>
                          <a:spcPct val="115000"/>
                        </a:lnSpc>
                        <a:spcAft>
                          <a:spcPts val="0"/>
                        </a:spcAft>
                      </a:pPr>
                      <a:r>
                        <a:rPr lang="fr-CA" sz="1000">
                          <a:effectLst/>
                        </a:rPr>
                        <a:t>170</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tc>
              </a:tr>
              <a:tr h="0">
                <a:tc>
                  <a:txBody>
                    <a:bodyPr/>
                    <a:lstStyle/>
                    <a:p>
                      <a:pPr>
                        <a:lnSpc>
                          <a:spcPct val="115000"/>
                        </a:lnSpc>
                        <a:spcAft>
                          <a:spcPts val="0"/>
                        </a:spcAft>
                      </a:pPr>
                      <a:r>
                        <a:rPr lang="fr-CA" sz="1000" dirty="0">
                          <a:effectLst/>
                        </a:rPr>
                        <a:t>Présentation de Spectre de rue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solidFill>
                      <a:schemeClr val="tx1">
                        <a:lumMod val="75000"/>
                      </a:schemeClr>
                    </a:solidFill>
                  </a:tcPr>
                </a:tc>
                <a:tc>
                  <a:txBody>
                    <a:bodyPr/>
                    <a:lstStyle/>
                    <a:p>
                      <a:pPr algn="ctr">
                        <a:lnSpc>
                          <a:spcPct val="115000"/>
                        </a:lnSpc>
                        <a:spcAft>
                          <a:spcPts val="0"/>
                        </a:spcAft>
                      </a:pPr>
                      <a:r>
                        <a:rPr lang="fr-CA" sz="1000">
                          <a:effectLst/>
                        </a:rPr>
                        <a:t>63</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tc>
                <a:tc>
                  <a:txBody>
                    <a:bodyPr/>
                    <a:lstStyle/>
                    <a:p>
                      <a:pPr algn="ctr">
                        <a:lnSpc>
                          <a:spcPct val="115000"/>
                        </a:lnSpc>
                        <a:spcAft>
                          <a:spcPts val="0"/>
                        </a:spcAft>
                      </a:pPr>
                      <a:r>
                        <a:rPr lang="fr-CA" sz="1000">
                          <a:effectLst/>
                        </a:rPr>
                        <a:t>85</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tc>
                <a:tc>
                  <a:txBody>
                    <a:bodyPr/>
                    <a:lstStyle/>
                    <a:p>
                      <a:pPr algn="ctr">
                        <a:lnSpc>
                          <a:spcPct val="115000"/>
                        </a:lnSpc>
                        <a:spcAft>
                          <a:spcPts val="0"/>
                        </a:spcAft>
                      </a:pPr>
                      <a:r>
                        <a:rPr lang="fr-CA" sz="1000">
                          <a:effectLst/>
                        </a:rPr>
                        <a:t>433</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tc>
                <a:tc>
                  <a:txBody>
                    <a:bodyPr/>
                    <a:lstStyle/>
                    <a:p>
                      <a:pPr algn="ctr">
                        <a:lnSpc>
                          <a:spcPct val="115000"/>
                        </a:lnSpc>
                        <a:spcAft>
                          <a:spcPts val="0"/>
                        </a:spcAft>
                      </a:pPr>
                      <a:r>
                        <a:rPr lang="fr-CA" sz="1000">
                          <a:effectLst/>
                        </a:rPr>
                        <a:t>732</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tc>
              </a:tr>
              <a:tr h="257670">
                <a:tc>
                  <a:txBody>
                    <a:bodyPr/>
                    <a:lstStyle/>
                    <a:p>
                      <a:pPr>
                        <a:lnSpc>
                          <a:spcPct val="115000"/>
                        </a:lnSpc>
                        <a:spcAft>
                          <a:spcPts val="0"/>
                        </a:spcAft>
                      </a:pPr>
                      <a:r>
                        <a:rPr lang="fr-CA" sz="1000" dirty="0">
                          <a:effectLst/>
                        </a:rPr>
                        <a:t>Évènement du milieu</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solidFill>
                      <a:schemeClr val="tx1">
                        <a:lumMod val="75000"/>
                      </a:schemeClr>
                    </a:solidFill>
                  </a:tcPr>
                </a:tc>
                <a:tc>
                  <a:txBody>
                    <a:bodyPr/>
                    <a:lstStyle/>
                    <a:p>
                      <a:pPr algn="ctr">
                        <a:lnSpc>
                          <a:spcPct val="115000"/>
                        </a:lnSpc>
                        <a:spcAft>
                          <a:spcPts val="0"/>
                        </a:spcAft>
                      </a:pPr>
                      <a:r>
                        <a:rPr lang="fr-CA" sz="1000">
                          <a:effectLst/>
                        </a:rPr>
                        <a:t>44</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tc>
                <a:tc>
                  <a:txBody>
                    <a:bodyPr/>
                    <a:lstStyle/>
                    <a:p>
                      <a:pPr algn="ctr">
                        <a:lnSpc>
                          <a:spcPct val="115000"/>
                        </a:lnSpc>
                        <a:spcAft>
                          <a:spcPts val="0"/>
                        </a:spcAft>
                      </a:pPr>
                      <a:r>
                        <a:rPr lang="fr-CA" sz="1000">
                          <a:effectLst/>
                        </a:rPr>
                        <a:t>27</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tc>
                <a:tc>
                  <a:txBody>
                    <a:bodyPr/>
                    <a:lstStyle/>
                    <a:p>
                      <a:pPr algn="ctr">
                        <a:lnSpc>
                          <a:spcPct val="115000"/>
                        </a:lnSpc>
                        <a:spcAft>
                          <a:spcPts val="0"/>
                        </a:spcAft>
                      </a:pPr>
                      <a:r>
                        <a:rPr lang="fr-CA" sz="1000">
                          <a:effectLst/>
                        </a:rPr>
                        <a:t>444</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tc>
                <a:tc>
                  <a:txBody>
                    <a:bodyPr/>
                    <a:lstStyle/>
                    <a:p>
                      <a:pPr algn="ctr">
                        <a:lnSpc>
                          <a:spcPct val="115000"/>
                        </a:lnSpc>
                        <a:spcAft>
                          <a:spcPts val="0"/>
                        </a:spcAft>
                      </a:pPr>
                      <a:r>
                        <a:rPr lang="fr-CA" sz="1000">
                          <a:effectLst/>
                        </a:rPr>
                        <a:t>452</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tc>
              </a:tr>
              <a:tr h="0">
                <a:tc>
                  <a:txBody>
                    <a:bodyPr/>
                    <a:lstStyle/>
                    <a:p>
                      <a:pPr>
                        <a:lnSpc>
                          <a:spcPct val="115000"/>
                        </a:lnSpc>
                        <a:spcAft>
                          <a:spcPts val="0"/>
                        </a:spcAft>
                      </a:pPr>
                      <a:r>
                        <a:rPr lang="fr-CA" sz="1000" dirty="0">
                          <a:effectLst/>
                        </a:rPr>
                        <a:t>Création / maintien de partenariat</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solidFill>
                      <a:schemeClr val="tx1">
                        <a:lumMod val="75000"/>
                      </a:schemeClr>
                    </a:solidFill>
                  </a:tcPr>
                </a:tc>
                <a:tc>
                  <a:txBody>
                    <a:bodyPr/>
                    <a:lstStyle/>
                    <a:p>
                      <a:pPr algn="ctr">
                        <a:lnSpc>
                          <a:spcPct val="115000"/>
                        </a:lnSpc>
                        <a:spcAft>
                          <a:spcPts val="0"/>
                        </a:spcAft>
                      </a:pPr>
                      <a:r>
                        <a:rPr lang="fr-CA" sz="1000">
                          <a:effectLst/>
                        </a:rPr>
                        <a:t>22</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tc>
                <a:tc>
                  <a:txBody>
                    <a:bodyPr/>
                    <a:lstStyle/>
                    <a:p>
                      <a:pPr algn="ctr">
                        <a:lnSpc>
                          <a:spcPct val="115000"/>
                        </a:lnSpc>
                        <a:spcAft>
                          <a:spcPts val="0"/>
                        </a:spcAft>
                      </a:pPr>
                      <a:r>
                        <a:rPr lang="fr-CA" sz="1000">
                          <a:effectLst/>
                        </a:rPr>
                        <a:t>59</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tc>
                <a:tc>
                  <a:txBody>
                    <a:bodyPr/>
                    <a:lstStyle/>
                    <a:p>
                      <a:pPr algn="ctr">
                        <a:lnSpc>
                          <a:spcPct val="115000"/>
                        </a:lnSpc>
                        <a:spcAft>
                          <a:spcPts val="0"/>
                        </a:spcAft>
                      </a:pPr>
                      <a:r>
                        <a:rPr lang="fr-CA" sz="1000">
                          <a:effectLst/>
                        </a:rPr>
                        <a:t>169</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tc>
                <a:tc>
                  <a:txBody>
                    <a:bodyPr/>
                    <a:lstStyle/>
                    <a:p>
                      <a:pPr algn="ctr">
                        <a:lnSpc>
                          <a:spcPct val="115000"/>
                        </a:lnSpc>
                        <a:spcAft>
                          <a:spcPts val="0"/>
                        </a:spcAft>
                      </a:pPr>
                      <a:r>
                        <a:rPr lang="fr-CA" sz="1000">
                          <a:effectLst/>
                        </a:rPr>
                        <a:t>682</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tc>
              </a:tr>
              <a:tr h="236847">
                <a:tc>
                  <a:txBody>
                    <a:bodyPr/>
                    <a:lstStyle/>
                    <a:p>
                      <a:pPr>
                        <a:lnSpc>
                          <a:spcPct val="115000"/>
                        </a:lnSpc>
                        <a:spcAft>
                          <a:spcPts val="0"/>
                        </a:spcAft>
                      </a:pPr>
                      <a:r>
                        <a:rPr lang="fr-CA" sz="1000" dirty="0">
                          <a:effectLst/>
                        </a:rPr>
                        <a:t>TOTAL</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solidFill>
                      <a:schemeClr val="tx1">
                        <a:lumMod val="75000"/>
                      </a:schemeClr>
                    </a:solidFill>
                  </a:tcPr>
                </a:tc>
                <a:tc>
                  <a:txBody>
                    <a:bodyPr/>
                    <a:lstStyle/>
                    <a:p>
                      <a:pPr algn="ctr">
                        <a:lnSpc>
                          <a:spcPct val="115000"/>
                        </a:lnSpc>
                        <a:spcAft>
                          <a:spcPts val="0"/>
                        </a:spcAft>
                      </a:pPr>
                      <a:r>
                        <a:rPr lang="fr-CA" sz="1000">
                          <a:effectLst/>
                        </a:rPr>
                        <a:t>249</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tc>
                <a:tc>
                  <a:txBody>
                    <a:bodyPr/>
                    <a:lstStyle/>
                    <a:p>
                      <a:pPr algn="ctr">
                        <a:lnSpc>
                          <a:spcPct val="115000"/>
                        </a:lnSpc>
                        <a:spcAft>
                          <a:spcPts val="0"/>
                        </a:spcAft>
                      </a:pPr>
                      <a:r>
                        <a:rPr lang="fr-CA" sz="1000">
                          <a:effectLst/>
                        </a:rPr>
                        <a:t>299</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tc>
                <a:tc>
                  <a:txBody>
                    <a:bodyPr/>
                    <a:lstStyle/>
                    <a:p>
                      <a:pPr algn="ctr">
                        <a:lnSpc>
                          <a:spcPct val="115000"/>
                        </a:lnSpc>
                        <a:spcAft>
                          <a:spcPts val="0"/>
                        </a:spcAft>
                      </a:pPr>
                      <a:r>
                        <a:rPr lang="fr-CA" sz="1000">
                          <a:effectLst/>
                        </a:rPr>
                        <a:t>1 527</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tc>
                <a:tc>
                  <a:txBody>
                    <a:bodyPr/>
                    <a:lstStyle/>
                    <a:p>
                      <a:pPr algn="ctr">
                        <a:lnSpc>
                          <a:spcPct val="115000"/>
                        </a:lnSpc>
                        <a:spcAft>
                          <a:spcPts val="0"/>
                        </a:spcAft>
                      </a:pPr>
                      <a:r>
                        <a:rPr lang="fr-CA" sz="1000" dirty="0">
                          <a:effectLst/>
                        </a:rPr>
                        <a:t>2 478</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491" marR="40491" marT="0" marB="0" anchor="ctr"/>
                </a:tc>
              </a:tr>
            </a:tbl>
          </a:graphicData>
        </a:graphic>
      </p:graphicFrame>
      <p:sp>
        <p:nvSpPr>
          <p:cNvPr id="3" name="Rectangle 1"/>
          <p:cNvSpPr>
            <a:spLocks noChangeArrowheads="1"/>
          </p:cNvSpPr>
          <p:nvPr/>
        </p:nvSpPr>
        <p:spPr bwMode="auto">
          <a:xfrm>
            <a:off x="531000" y="373158"/>
            <a:ext cx="5796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CA" altLang="fr-FR" sz="1400" dirty="0">
                <a:solidFill>
                  <a:schemeClr val="tx2"/>
                </a:solidFill>
                <a:latin typeface="Berlin Sans FB" panose="020E0602020502020306" pitchFamily="34" charset="0"/>
                <a:ea typeface="Calibri" panose="020F0502020204030204" pitchFamily="34" charset="0"/>
                <a:cs typeface="Calibri" panose="020F0502020204030204" pitchFamily="34" charset="0"/>
              </a:rPr>
              <a:t>Projets / Activités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p:nvPr/>
        </p:nvSpPr>
        <p:spPr>
          <a:xfrm>
            <a:off x="479288" y="3563888"/>
            <a:ext cx="5820132" cy="2008755"/>
          </a:xfrm>
          <a:prstGeom prst="rect">
            <a:avLst/>
          </a:prstGeom>
        </p:spPr>
        <p:txBody>
          <a:bodyPr wrap="square">
            <a:spAutoFit/>
          </a:bodyPr>
          <a:lstStyle/>
          <a:p>
            <a:pPr>
              <a:lnSpc>
                <a:spcPct val="115000"/>
              </a:lnSpc>
              <a:spcAft>
                <a:spcPts val="0"/>
              </a:spcAft>
            </a:pPr>
            <a:r>
              <a:rPr lang="fr-CA" sz="1400" dirty="0">
                <a:solidFill>
                  <a:schemeClr val="tx2"/>
                </a:solidFill>
                <a:latin typeface="Berlin Sans FB" panose="020E0602020502020306" pitchFamily="34" charset="0"/>
                <a:ea typeface="Calibri" panose="020F0502020204030204" pitchFamily="34" charset="0"/>
                <a:cs typeface="Calibri" panose="020F0502020204030204" pitchFamily="34" charset="0"/>
              </a:rPr>
              <a:t>Communication et rencontres terrain</a:t>
            </a:r>
          </a:p>
          <a:p>
            <a:pPr algn="just">
              <a:lnSpc>
                <a:spcPct val="115000"/>
              </a:lnSpc>
              <a:spcAft>
                <a:spcPts val="0"/>
              </a:spcAft>
            </a:pPr>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Les communications (contenu significatif) par courriel (896) ou téléphone (296) sont importantes puisqu’elles assurent une partie du réseautage, du partenariat, de la référence, de l’information, de la sensibilisation, des indications pour le matériel à la traîne, etc. Les rencontres terrain permettent un contact personnalisé, un transfert d’informations pertinentes avec différents acteurs du quartier, une évaluation des alliés et opposants de l’organisme et un réajustement des actions en travail de milieu selon les besoins exprimés</a:t>
            </a:r>
            <a:r>
              <a:rPr lang="fr-CA" dirty="0">
                <a:latin typeface="Arial" panose="020B0604020202020204" pitchFamily="34" charset="0"/>
                <a:ea typeface="Times New Roman" panose="02020603050405020304" pitchFamily="18" charset="0"/>
                <a:cs typeface="Times New Roman" panose="02020603050405020304" pitchFamily="18" charset="0"/>
              </a:rPr>
              <a:t>. </a:t>
            </a:r>
            <a:endParaRPr lang="fr-CA"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3725472861"/>
              </p:ext>
            </p:extLst>
          </p:nvPr>
        </p:nvGraphicFramePr>
        <p:xfrm>
          <a:off x="531000" y="5652120"/>
          <a:ext cx="5768418" cy="1347226"/>
        </p:xfrm>
        <a:graphic>
          <a:graphicData uri="http://schemas.openxmlformats.org/drawingml/2006/table">
            <a:tbl>
              <a:tblPr firstRow="1" firstCol="1" bandRow="1">
                <a:tableStyleId>{5C22544A-7EE6-4342-B048-85BDC9FD1C3A}</a:tableStyleId>
              </a:tblPr>
              <a:tblGrid>
                <a:gridCol w="961403"/>
                <a:gridCol w="961403"/>
                <a:gridCol w="961403"/>
                <a:gridCol w="961403"/>
                <a:gridCol w="961403"/>
                <a:gridCol w="961403"/>
              </a:tblGrid>
              <a:tr h="362100">
                <a:tc>
                  <a:txBody>
                    <a:bodyPr/>
                    <a:lstStyle/>
                    <a:p>
                      <a:pPr algn="ctr">
                        <a:lnSpc>
                          <a:spcPct val="115000"/>
                        </a:lnSpc>
                        <a:spcAft>
                          <a:spcPts val="0"/>
                        </a:spcAft>
                      </a:pPr>
                      <a:r>
                        <a:rPr lang="fr-CA" sz="1100" dirty="0">
                          <a:effectLst/>
                        </a:rPr>
                        <a:t> </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74" marR="43674" marT="0" marB="0" anchor="ctr">
                    <a:solidFill>
                      <a:schemeClr val="tx1">
                        <a:lumMod val="75000"/>
                      </a:schemeClr>
                    </a:solidFill>
                  </a:tcPr>
                </a:tc>
                <a:tc gridSpan="4">
                  <a:txBody>
                    <a:bodyPr/>
                    <a:lstStyle/>
                    <a:p>
                      <a:pPr algn="ctr">
                        <a:lnSpc>
                          <a:spcPct val="115000"/>
                        </a:lnSpc>
                        <a:spcAft>
                          <a:spcPts val="0"/>
                        </a:spcAft>
                      </a:pPr>
                      <a:r>
                        <a:rPr lang="fr-CA" sz="1100" dirty="0">
                          <a:effectLst/>
                        </a:rPr>
                        <a:t>Types de rencontres</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74" marR="43674" marT="0" marB="0" anchor="ctr">
                    <a:solidFill>
                      <a:schemeClr val="tx1">
                        <a:lumMod val="75000"/>
                      </a:schemeClr>
                    </a:solidFill>
                  </a:tcPr>
                </a:tc>
                <a:tc hMerge="1">
                  <a:txBody>
                    <a:bodyPr/>
                    <a:lstStyle/>
                    <a:p>
                      <a:endParaRPr lang="fr-CA"/>
                    </a:p>
                  </a:txBody>
                  <a:tcPr/>
                </a:tc>
                <a:tc hMerge="1">
                  <a:txBody>
                    <a:bodyPr/>
                    <a:lstStyle/>
                    <a:p>
                      <a:endParaRPr lang="fr-CA"/>
                    </a:p>
                  </a:txBody>
                  <a:tcPr/>
                </a:tc>
                <a:tc hMerge="1">
                  <a:txBody>
                    <a:bodyPr/>
                    <a:lstStyle/>
                    <a:p>
                      <a:endParaRPr lang="fr-CA"/>
                    </a:p>
                  </a:txBody>
                  <a:tcPr/>
                </a:tc>
                <a:tc>
                  <a:txBody>
                    <a:bodyPr/>
                    <a:lstStyle/>
                    <a:p>
                      <a:pPr>
                        <a:lnSpc>
                          <a:spcPct val="115000"/>
                        </a:lnSpc>
                        <a:spcAft>
                          <a:spcPts val="0"/>
                        </a:spcAft>
                      </a:pPr>
                      <a:r>
                        <a:rPr lang="fr-CA" sz="1100" dirty="0">
                          <a:effectLst/>
                        </a:rPr>
                        <a:t> </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74" marR="43674" marT="0" marB="0" anchor="b">
                    <a:solidFill>
                      <a:schemeClr val="tx1">
                        <a:lumMod val="75000"/>
                      </a:schemeClr>
                    </a:solidFill>
                  </a:tcPr>
                </a:tc>
              </a:tr>
              <a:tr h="0">
                <a:tc>
                  <a:txBody>
                    <a:bodyPr/>
                    <a:lstStyle/>
                    <a:p>
                      <a:pPr algn="ctr">
                        <a:lnSpc>
                          <a:spcPct val="115000"/>
                        </a:lnSpc>
                        <a:spcAft>
                          <a:spcPts val="0"/>
                        </a:spcAft>
                      </a:pPr>
                      <a:r>
                        <a:rPr lang="fr-CA" sz="1100" dirty="0">
                          <a:effectLst/>
                        </a:rPr>
                        <a:t>2017-2018</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74" marR="43674" marT="0" marB="0" anchor="ctr">
                    <a:solidFill>
                      <a:schemeClr val="tx1">
                        <a:lumMod val="75000"/>
                      </a:schemeClr>
                    </a:solidFill>
                  </a:tcPr>
                </a:tc>
                <a:tc>
                  <a:txBody>
                    <a:bodyPr/>
                    <a:lstStyle/>
                    <a:p>
                      <a:pPr algn="ctr">
                        <a:lnSpc>
                          <a:spcPct val="115000"/>
                        </a:lnSpc>
                        <a:spcAft>
                          <a:spcPts val="0"/>
                        </a:spcAft>
                      </a:pPr>
                      <a:r>
                        <a:rPr lang="fr-CA" sz="1100">
                          <a:effectLst/>
                        </a:rPr>
                        <a:t>Populations marginalisées</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a:txBody>
                  <a:tcPr marL="43674" marR="43674" marT="0" marB="0" anchor="ctr"/>
                </a:tc>
                <a:tc>
                  <a:txBody>
                    <a:bodyPr/>
                    <a:lstStyle/>
                    <a:p>
                      <a:pPr algn="ctr">
                        <a:lnSpc>
                          <a:spcPct val="115000"/>
                        </a:lnSpc>
                        <a:spcAft>
                          <a:spcPts val="0"/>
                        </a:spcAft>
                      </a:pPr>
                      <a:r>
                        <a:rPr lang="fr-CA" sz="1100">
                          <a:effectLst/>
                        </a:rPr>
                        <a:t>commerces ou travailleurs</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a:txBody>
                  <a:tcPr marL="43674" marR="43674" marT="0" marB="0" anchor="ctr"/>
                </a:tc>
                <a:tc>
                  <a:txBody>
                    <a:bodyPr/>
                    <a:lstStyle/>
                    <a:p>
                      <a:pPr algn="ctr">
                        <a:lnSpc>
                          <a:spcPct val="115000"/>
                        </a:lnSpc>
                        <a:spcAft>
                          <a:spcPts val="0"/>
                        </a:spcAft>
                      </a:pPr>
                      <a:r>
                        <a:rPr lang="fr-CA" sz="1100">
                          <a:effectLst/>
                        </a:rPr>
                        <a:t>partenaires </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a:txBody>
                  <a:tcPr marL="43674" marR="43674" marT="0" marB="0" anchor="ctr"/>
                </a:tc>
                <a:tc>
                  <a:txBody>
                    <a:bodyPr/>
                    <a:lstStyle/>
                    <a:p>
                      <a:pPr algn="ctr">
                        <a:lnSpc>
                          <a:spcPct val="115000"/>
                        </a:lnSpc>
                        <a:spcAft>
                          <a:spcPts val="0"/>
                        </a:spcAft>
                      </a:pPr>
                      <a:r>
                        <a:rPr lang="fr-CA" sz="1100">
                          <a:effectLst/>
                        </a:rPr>
                        <a:t>citoyens ou résidents</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a:txBody>
                  <a:tcPr marL="43674" marR="43674" marT="0" marB="0" anchor="ctr"/>
                </a:tc>
                <a:tc>
                  <a:txBody>
                    <a:bodyPr/>
                    <a:lstStyle/>
                    <a:p>
                      <a:pPr algn="ctr">
                        <a:lnSpc>
                          <a:spcPct val="115000"/>
                        </a:lnSpc>
                        <a:spcAft>
                          <a:spcPts val="0"/>
                        </a:spcAft>
                      </a:pPr>
                      <a:r>
                        <a:rPr lang="fr-CA" sz="1100">
                          <a:effectLst/>
                        </a:rPr>
                        <a:t>TOTAL</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a:txBody>
                  <a:tcPr marL="43674" marR="43674" marT="0" marB="0" anchor="ctr"/>
                </a:tc>
              </a:tr>
              <a:tr h="317971">
                <a:tc>
                  <a:txBody>
                    <a:bodyPr/>
                    <a:lstStyle/>
                    <a:p>
                      <a:pPr algn="ctr">
                        <a:lnSpc>
                          <a:spcPct val="115000"/>
                        </a:lnSpc>
                        <a:spcAft>
                          <a:spcPts val="0"/>
                        </a:spcAft>
                      </a:pPr>
                      <a:r>
                        <a:rPr lang="fr-CA" sz="1100" dirty="0">
                          <a:effectLst/>
                        </a:rPr>
                        <a:t>Rencontres</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74" marR="43674" marT="0" marB="0" anchor="ctr">
                    <a:solidFill>
                      <a:schemeClr val="tx1">
                        <a:lumMod val="75000"/>
                      </a:schemeClr>
                    </a:solidFill>
                  </a:tcPr>
                </a:tc>
                <a:tc>
                  <a:txBody>
                    <a:bodyPr/>
                    <a:lstStyle/>
                    <a:p>
                      <a:pPr algn="ctr">
                        <a:lnSpc>
                          <a:spcPct val="115000"/>
                        </a:lnSpc>
                        <a:spcAft>
                          <a:spcPts val="0"/>
                        </a:spcAft>
                      </a:pPr>
                      <a:r>
                        <a:rPr lang="fr-CA" sz="1100">
                          <a:effectLst/>
                        </a:rPr>
                        <a:t>116</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a:txBody>
                  <a:tcPr marL="43674" marR="43674" marT="0" marB="0" anchor="ctr"/>
                </a:tc>
                <a:tc>
                  <a:txBody>
                    <a:bodyPr/>
                    <a:lstStyle/>
                    <a:p>
                      <a:pPr algn="ctr">
                        <a:lnSpc>
                          <a:spcPct val="115000"/>
                        </a:lnSpc>
                        <a:spcAft>
                          <a:spcPts val="0"/>
                        </a:spcAft>
                      </a:pPr>
                      <a:r>
                        <a:rPr lang="fr-CA" sz="1100">
                          <a:effectLst/>
                        </a:rPr>
                        <a:t>83</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a:txBody>
                  <a:tcPr marL="43674" marR="43674" marT="0" marB="0" anchor="ctr"/>
                </a:tc>
                <a:tc>
                  <a:txBody>
                    <a:bodyPr/>
                    <a:lstStyle/>
                    <a:p>
                      <a:pPr algn="ctr">
                        <a:lnSpc>
                          <a:spcPct val="115000"/>
                        </a:lnSpc>
                        <a:spcAft>
                          <a:spcPts val="0"/>
                        </a:spcAft>
                      </a:pPr>
                      <a:r>
                        <a:rPr lang="fr-CA" sz="1100">
                          <a:effectLst/>
                        </a:rPr>
                        <a:t>90</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a:txBody>
                  <a:tcPr marL="43674" marR="43674" marT="0" marB="0" anchor="ctr"/>
                </a:tc>
                <a:tc>
                  <a:txBody>
                    <a:bodyPr/>
                    <a:lstStyle/>
                    <a:p>
                      <a:pPr algn="ctr">
                        <a:lnSpc>
                          <a:spcPct val="115000"/>
                        </a:lnSpc>
                        <a:spcAft>
                          <a:spcPts val="0"/>
                        </a:spcAft>
                      </a:pPr>
                      <a:r>
                        <a:rPr lang="fr-CA" sz="1100">
                          <a:effectLst/>
                        </a:rPr>
                        <a:t>26</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a:txBody>
                  <a:tcPr marL="43674" marR="43674" marT="0" marB="0" anchor="ctr"/>
                </a:tc>
                <a:tc>
                  <a:txBody>
                    <a:bodyPr/>
                    <a:lstStyle/>
                    <a:p>
                      <a:pPr algn="ctr">
                        <a:lnSpc>
                          <a:spcPct val="115000"/>
                        </a:lnSpc>
                        <a:spcAft>
                          <a:spcPts val="0"/>
                        </a:spcAft>
                      </a:pPr>
                      <a:r>
                        <a:rPr lang="fr-CA" sz="1100">
                          <a:effectLst/>
                        </a:rPr>
                        <a:t>310</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a:txBody>
                  <a:tcPr marL="43674" marR="43674" marT="0" marB="0" anchor="ctr"/>
                </a:tc>
              </a:tr>
              <a:tr h="281583">
                <a:tc>
                  <a:txBody>
                    <a:bodyPr/>
                    <a:lstStyle/>
                    <a:p>
                      <a:pPr algn="ctr">
                        <a:lnSpc>
                          <a:spcPct val="115000"/>
                        </a:lnSpc>
                        <a:spcAft>
                          <a:spcPts val="0"/>
                        </a:spcAft>
                      </a:pPr>
                      <a:r>
                        <a:rPr lang="fr-CA" sz="1100" dirty="0">
                          <a:effectLst/>
                        </a:rPr>
                        <a:t>Proportion</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74" marR="43674" marT="0" marB="0" anchor="ctr">
                    <a:solidFill>
                      <a:schemeClr val="tx1">
                        <a:lumMod val="75000"/>
                      </a:schemeClr>
                    </a:solidFill>
                  </a:tcPr>
                </a:tc>
                <a:tc>
                  <a:txBody>
                    <a:bodyPr/>
                    <a:lstStyle/>
                    <a:p>
                      <a:pPr algn="ctr">
                        <a:lnSpc>
                          <a:spcPct val="115000"/>
                        </a:lnSpc>
                        <a:spcAft>
                          <a:spcPts val="0"/>
                        </a:spcAft>
                      </a:pPr>
                      <a:r>
                        <a:rPr lang="fr-CA" sz="1100" dirty="0">
                          <a:effectLst/>
                        </a:rPr>
                        <a:t>37%</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74" marR="43674" marT="0" marB="0" anchor="ctr"/>
                </a:tc>
                <a:tc>
                  <a:txBody>
                    <a:bodyPr/>
                    <a:lstStyle/>
                    <a:p>
                      <a:pPr algn="ctr">
                        <a:lnSpc>
                          <a:spcPct val="115000"/>
                        </a:lnSpc>
                        <a:spcAft>
                          <a:spcPts val="0"/>
                        </a:spcAft>
                      </a:pPr>
                      <a:r>
                        <a:rPr lang="fr-CA" sz="1100" dirty="0">
                          <a:effectLst/>
                        </a:rPr>
                        <a:t>26%</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74" marR="43674" marT="0" marB="0" anchor="ctr"/>
                </a:tc>
                <a:tc>
                  <a:txBody>
                    <a:bodyPr/>
                    <a:lstStyle/>
                    <a:p>
                      <a:pPr algn="ctr">
                        <a:lnSpc>
                          <a:spcPct val="115000"/>
                        </a:lnSpc>
                        <a:spcAft>
                          <a:spcPts val="0"/>
                        </a:spcAft>
                      </a:pPr>
                      <a:r>
                        <a:rPr lang="fr-CA" sz="1100" dirty="0">
                          <a:effectLst/>
                        </a:rPr>
                        <a:t>29%</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74" marR="43674" marT="0" marB="0" anchor="ctr"/>
                </a:tc>
                <a:tc>
                  <a:txBody>
                    <a:bodyPr/>
                    <a:lstStyle/>
                    <a:p>
                      <a:pPr algn="ctr">
                        <a:lnSpc>
                          <a:spcPct val="115000"/>
                        </a:lnSpc>
                        <a:spcAft>
                          <a:spcPts val="0"/>
                        </a:spcAft>
                      </a:pPr>
                      <a:r>
                        <a:rPr lang="fr-CA" sz="1100" dirty="0">
                          <a:effectLst/>
                        </a:rPr>
                        <a:t>8%</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74" marR="43674" marT="0" marB="0" anchor="ctr"/>
                </a:tc>
                <a:tc>
                  <a:txBody>
                    <a:bodyPr/>
                    <a:lstStyle/>
                    <a:p>
                      <a:pPr algn="ctr">
                        <a:lnSpc>
                          <a:spcPct val="115000"/>
                        </a:lnSpc>
                        <a:spcAft>
                          <a:spcPts val="0"/>
                        </a:spcAft>
                      </a:pPr>
                      <a:r>
                        <a:rPr lang="fr-CA" sz="1100" dirty="0">
                          <a:effectLst/>
                        </a:rPr>
                        <a:t>100%</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74" marR="43674" marT="0" marB="0" anchor="ctr"/>
                </a:tc>
              </a:tr>
            </a:tbl>
          </a:graphicData>
        </a:graphic>
      </p:graphicFrame>
      <p:sp>
        <p:nvSpPr>
          <p:cNvPr id="6" name="Rectangle 2"/>
          <p:cNvSpPr>
            <a:spLocks noChangeArrowheads="1"/>
          </p:cNvSpPr>
          <p:nvPr/>
        </p:nvSpPr>
        <p:spPr bwMode="auto">
          <a:xfrm>
            <a:off x="479287" y="5716818"/>
            <a:ext cx="698415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CA"/>
          </a:p>
        </p:txBody>
      </p:sp>
      <p:sp>
        <p:nvSpPr>
          <p:cNvPr id="7" name="Rectangle 6"/>
          <p:cNvSpPr/>
          <p:nvPr/>
        </p:nvSpPr>
        <p:spPr>
          <a:xfrm>
            <a:off x="518052" y="7236296"/>
            <a:ext cx="5781366" cy="1729704"/>
          </a:xfrm>
          <a:prstGeom prst="rect">
            <a:avLst/>
          </a:prstGeom>
        </p:spPr>
        <p:txBody>
          <a:bodyPr wrap="square">
            <a:spAutoFit/>
          </a:bodyPr>
          <a:lstStyle/>
          <a:p>
            <a:pPr algn="just">
              <a:lnSpc>
                <a:spcPct val="115000"/>
              </a:lnSpc>
              <a:spcAft>
                <a:spcPts val="0"/>
              </a:spcAft>
            </a:pPr>
            <a:r>
              <a:rPr lang="fr-CA" sz="1400" dirty="0">
                <a:solidFill>
                  <a:schemeClr val="tx2"/>
                </a:solidFill>
                <a:latin typeface="Berlin Sans FB" panose="020E0602020502020306" pitchFamily="34" charset="0"/>
                <a:ea typeface="Calibri" panose="020F0502020204030204" pitchFamily="34" charset="0"/>
                <a:cs typeface="Calibri" panose="020F0502020204030204" pitchFamily="34" charset="0"/>
              </a:rPr>
              <a:t>Conclusions :</a:t>
            </a:r>
          </a:p>
          <a:p>
            <a:r>
              <a:rPr lang="fr-CA" sz="1290" dirty="0">
                <a:solidFill>
                  <a:srgbClr val="000000"/>
                </a:solidFill>
                <a:latin typeface="Berlin Sans FB" panose="020E0602020502020306" pitchFamily="34" charset="0"/>
                <a:ea typeface="Calibri" panose="020F0502020204030204" pitchFamily="34" charset="0"/>
                <a:cs typeface="Calibri" panose="020F0502020204030204" pitchFamily="34" charset="0"/>
              </a:rPr>
              <a:t>Le travail de milieu est très impliqué dans son milieu de vie, conscient et soucieux de travailler sur les impacts du mandat de l’organisme. Avec l’ouverture du service d’injection supervisée, notre travail en éducation, en médiation et en cohabitation a augmenté en fréquence et en intensité. Comme toujours, le réseautage varié, complémentaire et convivial permet d’optimiser les actions et de maintenir les relations avec les différents acteurs du territoire. Il y a toujours une ouverture pour revoir les priorités et s’impliquer dans d’autres projets, au besoin.  </a:t>
            </a:r>
          </a:p>
        </p:txBody>
      </p:sp>
    </p:spTree>
    <p:extLst>
      <p:ext uri="{BB962C8B-B14F-4D97-AF65-F5344CB8AC3E}">
        <p14:creationId xmlns:p14="http://schemas.microsoft.com/office/powerpoint/2010/main" val="3715504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1000"/>
            <a:lum/>
          </a:blip>
          <a:srcRect/>
          <a:stretch>
            <a:fillRect t="-10000" b="-10000"/>
          </a:stretch>
        </a:blipFill>
        <a:effectLst/>
      </p:bgPr>
    </p:bg>
    <p:spTree>
      <p:nvGrpSpPr>
        <p:cNvPr id="1" name=""/>
        <p:cNvGrpSpPr/>
        <p:nvPr/>
      </p:nvGrpSpPr>
      <p:grpSpPr>
        <a:xfrm>
          <a:off x="0" y="0"/>
          <a:ext cx="0" cy="0"/>
          <a:chOff x="0" y="0"/>
          <a:chExt cx="0" cy="0"/>
        </a:xfrm>
      </p:grpSpPr>
      <p:sp>
        <p:nvSpPr>
          <p:cNvPr id="2" name="Titre 1"/>
          <p:cNvSpPr txBox="1">
            <a:spLocks/>
          </p:cNvSpPr>
          <p:nvPr/>
        </p:nvSpPr>
        <p:spPr>
          <a:xfrm>
            <a:off x="531000" y="203624"/>
            <a:ext cx="5796000" cy="396000"/>
          </a:xfrm>
          <a:prstGeom prst="rect">
            <a:avLst/>
          </a:prstGeom>
        </p:spPr>
        <p:style>
          <a:lnRef idx="2">
            <a:schemeClr val="dk1"/>
          </a:lnRef>
          <a:fillRef idx="1">
            <a:schemeClr val="lt1"/>
          </a:fillRef>
          <a:effectRef idx="0">
            <a:schemeClr val="dk1"/>
          </a:effectRef>
          <a:fontRef idx="minor">
            <a:schemeClr val="dk1"/>
          </a:fontRef>
        </p:style>
        <p:txBody>
          <a:bodyPr>
            <a:noAutofit/>
          </a:bodyPr>
          <a:lstStyle>
            <a:lvl1pPr algn="l" defTabSz="914400" rtl="0" eaLnBrk="1" latinLnBrk="0" hangingPunct="1">
              <a:spcBef>
                <a:spcPct val="0"/>
              </a:spcBef>
              <a:buNone/>
              <a:defRPr sz="3600" kern="1200" cap="all" spc="-6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fr-CA" sz="2000" dirty="0" smtClean="0">
                <a:latin typeface="Berlin Sans FB" panose="020E0602020502020306" pitchFamily="34" charset="0"/>
              </a:rPr>
              <a:t>Tapaj : </a:t>
            </a:r>
            <a:r>
              <a:rPr lang="fr-CA" sz="2000" cap="none" dirty="0" smtClean="0">
                <a:latin typeface="Berlin Sans FB" panose="020E0602020502020306" pitchFamily="34" charset="0"/>
              </a:rPr>
              <a:t>le défi du nombre</a:t>
            </a:r>
            <a:endParaRPr lang="fr-CA" sz="2000" cap="none" dirty="0">
              <a:latin typeface="Berlin Sans FB" panose="020E0602020502020306" pitchFamily="34" charset="0"/>
            </a:endParaRPr>
          </a:p>
        </p:txBody>
      </p:sp>
      <p:pic>
        <p:nvPicPr>
          <p:cNvPr id="3" name="Imag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01208" y="7244694"/>
            <a:ext cx="936104" cy="1404156"/>
          </a:xfrm>
          <a:prstGeom prst="rect">
            <a:avLst/>
          </a:prstGeom>
        </p:spPr>
      </p:pic>
      <p:sp>
        <p:nvSpPr>
          <p:cNvPr id="4" name="Rectangle 3"/>
          <p:cNvSpPr/>
          <p:nvPr/>
        </p:nvSpPr>
        <p:spPr>
          <a:xfrm>
            <a:off x="531000" y="1115616"/>
            <a:ext cx="5796000" cy="6986528"/>
          </a:xfrm>
          <a:prstGeom prst="rect">
            <a:avLst/>
          </a:prstGeom>
        </p:spPr>
        <p:txBody>
          <a:bodyPr wrap="square">
            <a:spAutoFit/>
          </a:bodyPr>
          <a:lstStyle/>
          <a:p>
            <a:pPr algn="just"/>
            <a:r>
              <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rPr>
              <a:t>	Un </a:t>
            </a: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des grands défis auxquels a dû faire face l’équipe du programme, en 2017, aura été de devoir composer, au Volet 1, avec un très large bassin de participants, tout en manquant de talents pour les besoins du Volet 2..  L’expression primordiale de TAPAJ, c’est l’implication des jeunes dans leur communauté.   Le Volet 1, avec son taux de participation des plus élevés, l’a bien illustré</a:t>
            </a:r>
            <a:r>
              <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rPr>
              <a:t>.</a:t>
            </a:r>
          </a:p>
          <a:p>
            <a:pPr algn="just"/>
            <a:endPar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algn="just"/>
            <a:r>
              <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rPr>
              <a:t>Ainsi</a:t>
            </a: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 nos participants ont continué à entretenir et embellir des terrains de HLM, assainir des ruelles et des lieux extérieurs de consommation de drogues injectables, contribuant directement à rehausser la sécurité dans la collectivité, tout en les amenant à se sensibiliser aux modes de consommation et dangers des drogues, ainsi qu’aux questions de partage du territoire et du patrimoine collectif.   </a:t>
            </a:r>
            <a:endPar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algn="just"/>
            <a:endPar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algn="just"/>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Nous nous considérons particulièrement choyés d’avoir entretenu encore nos partenariats avec la Ville de Montréal et l’Office municipal d’habitation de Montréal, qui reconnaissent l’importance de diminuer l’incidence de la pratique des métiers de la rue dans des milieux de vie familiaux, en mettant des jeunes au travail.</a:t>
            </a:r>
          </a:p>
          <a:p>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 </a:t>
            </a:r>
          </a:p>
          <a:p>
            <a:pPr algn="just"/>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En outre, nous avons réitéré avec Sentier Urbain un partenariat proposant de riches apprentissages horticoles aux participants.   À la fin de l’été 2017, d’ailleurs, ce partenariat a culminé dans une collaboration mettant en scène un acteur supplémentaire d’importance : la BANQ (Bibliothèque et archives nationales du Québec).  Pour le compte de cette institution, des </a:t>
            </a:r>
            <a:r>
              <a:rPr lang="fr-CA" sz="1400" dirty="0" err="1">
                <a:solidFill>
                  <a:srgbClr val="000000"/>
                </a:solidFill>
                <a:latin typeface="Berlin Sans FB" panose="020E0602020502020306" pitchFamily="34" charset="0"/>
                <a:ea typeface="Calibri" panose="020F0502020204030204" pitchFamily="34" charset="0"/>
                <a:cs typeface="Times New Roman" panose="02020603050405020304" pitchFamily="18" charset="0"/>
              </a:rPr>
              <a:t>tapajeurs</a:t>
            </a: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 dirigés par des animateurs de Sentier Urbain, ont entrepris d’aménager les jardins adjacents à la bibliothèque.  Advenant un financement favorable, les travaux devraient se poursuivre à l’été 2018!</a:t>
            </a:r>
          </a:p>
          <a:p>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 </a:t>
            </a:r>
          </a:p>
          <a:p>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Les plateaux de ferme, chez notre agriculteur Roger, ont </a:t>
            </a:r>
            <a:r>
              <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rPr>
              <a:t>continué,</a:t>
            </a:r>
          </a:p>
          <a:p>
            <a:r>
              <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rPr>
              <a:t>comme </a:t>
            </a: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il en va toujours, à être tout aussi courus.</a:t>
            </a:r>
          </a:p>
          <a:p>
            <a:pPr algn="just"/>
            <a:endPar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9490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1000"/>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52128" y="1926918"/>
            <a:ext cx="5796000" cy="7016344"/>
          </a:xfrm>
          <a:prstGeom prst="rect">
            <a:avLst/>
          </a:prstGeom>
        </p:spPr>
        <p:txBody>
          <a:bodyPr wrap="square">
            <a:spAutoFit/>
          </a:bodyPr>
          <a:lstStyle/>
          <a:p>
            <a:pPr algn="just">
              <a:lnSpc>
                <a:spcPct val="115000"/>
              </a:lnSpc>
              <a:spcAft>
                <a:spcPts val="1000"/>
              </a:spcAft>
            </a:pPr>
            <a:r>
              <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rPr>
              <a:t>Au </a:t>
            </a: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début, naturellement, comme équipe d’intervention, nous nous sommes remis en question, tâchant de comprendre ce qui, dans nos méthodes et notre approche, avait pu changer au point de modifier la perception des jeunes vis-à-vis du Volet 2 et, plus particulièrement, de la brigade…  Rapidement, toutefois, nous avons dû convenir que plusieurs essais s’effectuaient encore au Volet 2, mais que peu se soldaient par une entrée en poste.</a:t>
            </a:r>
          </a:p>
          <a:p>
            <a:pPr algn="just">
              <a:lnSpc>
                <a:spcPct val="115000"/>
              </a:lnSpc>
              <a:spcAft>
                <a:spcPts val="1000"/>
              </a:spcAft>
            </a:pP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Alors quoi?  Alors, notre réflexion s’est portée vers des facteurs extérieurs permettant d’expliquer pourquoi, presque du jour au lendemain, le visage du Volet 2 s’était métamorphosé…  Nous sommes d’avis que la conjoncture économique actuelle au Québec, avec son taux de chômage au plus bas en 40 ans, fait en sorte de permettre à plusieurs personnes relativement éloignées du marché du travail de tout de même décrocher un emploi, même précaire (mal rétribué,  avec des horaires changeants, sans sécurité ou avantages sociaux) et, par le fait même, de ne pas recourir aux services de programmes qui, tel TAPAJ, interviennent sur la ligne de la pré-employabilité.   </a:t>
            </a:r>
          </a:p>
          <a:p>
            <a:pPr algn="just">
              <a:lnSpc>
                <a:spcPct val="115000"/>
              </a:lnSpc>
              <a:spcAft>
                <a:spcPts val="1000"/>
              </a:spcAft>
            </a:pP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D’autre part, les dispositions relatives aux nouveaux demandeurs de l’aide sociale, adoptées par le gouvernement provincial en 2016, contribuent sans aucun doute possible à diminuer le taux de chômage québécois.  En effet, ces dispositions touchent les nouveaux demandeurs d’aide sociale, lesquels sont en grande partie des personnes dont l’âge moyen tourne dans la jeune vingtaine.  Ceux-ci doivent, sous peine d’impressionnantes coupes dans leur chèque, demeurer dans une démarche de recherche d’emploi très active et très contrôlée.  En somme, il n’aura pas été surprenant de sentir, en 2017, les effets de mesures gouvernementales adoptées en 2016 (touchant, nous le répétons, les nouveaux demandeurs d’aide sociale</a:t>
            </a:r>
            <a:r>
              <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rPr>
              <a:t>.)</a:t>
            </a:r>
            <a:endPar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p:txBody>
      </p:sp>
      <p:sp>
        <p:nvSpPr>
          <p:cNvPr id="8" name="Rectangle 7"/>
          <p:cNvSpPr/>
          <p:nvPr/>
        </p:nvSpPr>
        <p:spPr>
          <a:xfrm>
            <a:off x="548680" y="467544"/>
            <a:ext cx="5796000" cy="1459374"/>
          </a:xfrm>
          <a:prstGeom prst="rect">
            <a:avLst/>
          </a:prstGeom>
        </p:spPr>
        <p:txBody>
          <a:bodyPr wrap="square">
            <a:spAutoFit/>
          </a:bodyPr>
          <a:lstStyle/>
          <a:p>
            <a:pPr lvl="0">
              <a:lnSpc>
                <a:spcPct val="115000"/>
              </a:lnSpc>
              <a:spcAft>
                <a:spcPts val="1000"/>
              </a:spcAft>
            </a:pPr>
            <a:r>
              <a:rPr lang="fr-CA" sz="1400" b="1" dirty="0">
                <a:solidFill>
                  <a:srgbClr val="268626"/>
                </a:solidFill>
                <a:latin typeface="Berlin Sans FB" panose="020E0602020502020306" pitchFamily="34" charset="0"/>
                <a:ea typeface="Times New Roman" panose="02020603050405020304" pitchFamily="18" charset="0"/>
                <a:cs typeface="Times New Roman" panose="02020603050405020304" pitchFamily="18" charset="0"/>
              </a:rPr>
              <a:t>Volet 2</a:t>
            </a:r>
          </a:p>
          <a:p>
            <a:pPr lvl="0" algn="just">
              <a:lnSpc>
                <a:spcPct val="115000"/>
              </a:lnSpc>
              <a:spcAft>
                <a:spcPts val="1000"/>
              </a:spcAft>
            </a:pP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Saison plus difficile qu’à l’ordinaire, en raison d’un recrutement… tout aussi difficile.  Si par le passé, il nous fallait refuser, tout au long de l’année, les candidatures alléchantes de certains participants, faute de place, en 2017, à notre plus grand désarroi, nous avons eu le problème contraire!</a:t>
            </a:r>
          </a:p>
        </p:txBody>
      </p:sp>
    </p:spTree>
    <p:extLst>
      <p:ext uri="{BB962C8B-B14F-4D97-AF65-F5344CB8AC3E}">
        <p14:creationId xmlns:p14="http://schemas.microsoft.com/office/powerpoint/2010/main" val="1899805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1000"/>
            <a:lum/>
          </a:blip>
          <a:srcRect/>
          <a:stretch>
            <a:fillRect t="-10000" b="-10000"/>
          </a:stretch>
        </a:blip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a:xfrm>
            <a:off x="514350" y="1115616"/>
            <a:ext cx="6010994" cy="7560840"/>
          </a:xfrm>
        </p:spPr>
        <p:txBody>
          <a:bodyPr/>
          <a:lstStyle/>
          <a:p>
            <a:pPr lvl="0">
              <a:lnSpc>
                <a:spcPct val="150000"/>
              </a:lnSpc>
              <a:tabLst>
                <a:tab pos="4213225" algn="l"/>
              </a:tabLst>
            </a:pPr>
            <a:r>
              <a:rPr lang="fr-CA" sz="1400" dirty="0">
                <a:solidFill>
                  <a:srgbClr val="000000"/>
                </a:solidFill>
                <a:latin typeface="Berlin Sans FB" panose="020E0602020502020306" pitchFamily="34" charset="0"/>
              </a:rPr>
              <a:t>Mot du directeur	5</a:t>
            </a:r>
            <a:br>
              <a:rPr lang="fr-CA" sz="1400" dirty="0">
                <a:solidFill>
                  <a:srgbClr val="000000"/>
                </a:solidFill>
                <a:latin typeface="Berlin Sans FB" panose="020E0602020502020306" pitchFamily="34" charset="0"/>
              </a:rPr>
            </a:br>
            <a:r>
              <a:rPr lang="fr-CA" sz="1400" dirty="0">
                <a:solidFill>
                  <a:srgbClr val="000000"/>
                </a:solidFill>
                <a:latin typeface="Berlin Sans FB" panose="020E0602020502020306" pitchFamily="34" charset="0"/>
              </a:rPr>
              <a:t>Historique et mission	6</a:t>
            </a:r>
            <a:br>
              <a:rPr lang="fr-CA" sz="1400" dirty="0">
                <a:solidFill>
                  <a:srgbClr val="000000"/>
                </a:solidFill>
                <a:latin typeface="Berlin Sans FB" panose="020E0602020502020306" pitchFamily="34" charset="0"/>
              </a:rPr>
            </a:br>
            <a:r>
              <a:rPr lang="fr-CA" sz="1400" dirty="0">
                <a:solidFill>
                  <a:srgbClr val="000000"/>
                </a:solidFill>
                <a:latin typeface="Berlin Sans FB" panose="020E0602020502020306" pitchFamily="34" charset="0"/>
              </a:rPr>
              <a:t>Philosophie d’intervention	</a:t>
            </a:r>
            <a:r>
              <a:rPr lang="fr-CA" sz="1400" dirty="0" smtClean="0">
                <a:solidFill>
                  <a:srgbClr val="000000"/>
                </a:solidFill>
                <a:latin typeface="Berlin Sans FB" panose="020E0602020502020306" pitchFamily="34" charset="0"/>
              </a:rPr>
              <a:t>7</a:t>
            </a:r>
            <a:r>
              <a:rPr lang="fr-CA" sz="1400" dirty="0">
                <a:solidFill>
                  <a:srgbClr val="000000"/>
                </a:solidFill>
                <a:latin typeface="Berlin Sans FB" panose="020E0602020502020306" pitchFamily="34" charset="0"/>
              </a:rPr>
              <a:t/>
            </a:r>
            <a:br>
              <a:rPr lang="fr-CA" sz="1400" dirty="0">
                <a:solidFill>
                  <a:srgbClr val="000000"/>
                </a:solidFill>
                <a:latin typeface="Berlin Sans FB" panose="020E0602020502020306" pitchFamily="34" charset="0"/>
              </a:rPr>
            </a:br>
            <a:r>
              <a:rPr lang="fr-CA" sz="1400" dirty="0">
                <a:solidFill>
                  <a:srgbClr val="000000"/>
                </a:solidFill>
                <a:latin typeface="Berlin Sans FB" panose="020E0602020502020306" pitchFamily="34" charset="0"/>
              </a:rPr>
              <a:t>	8-9</a:t>
            </a:r>
            <a:br>
              <a:rPr lang="fr-CA" sz="1400" dirty="0">
                <a:solidFill>
                  <a:srgbClr val="000000"/>
                </a:solidFill>
                <a:latin typeface="Berlin Sans FB" panose="020E0602020502020306" pitchFamily="34" charset="0"/>
              </a:rPr>
            </a:br>
            <a:r>
              <a:rPr lang="fr-CA" sz="1400" dirty="0">
                <a:solidFill>
                  <a:srgbClr val="000000"/>
                </a:solidFill>
                <a:latin typeface="Berlin Sans FB" panose="020E0602020502020306" pitchFamily="34" charset="0"/>
              </a:rPr>
              <a:t>Site fixe	10-11</a:t>
            </a:r>
            <a:br>
              <a:rPr lang="fr-CA" sz="1400" dirty="0">
                <a:solidFill>
                  <a:srgbClr val="000000"/>
                </a:solidFill>
                <a:latin typeface="Berlin Sans FB" panose="020E0602020502020306" pitchFamily="34" charset="0"/>
              </a:rPr>
            </a:br>
            <a:r>
              <a:rPr lang="fr-CA" sz="1400" dirty="0">
                <a:solidFill>
                  <a:srgbClr val="000000"/>
                </a:solidFill>
                <a:latin typeface="Berlin Sans FB" panose="020E0602020502020306" pitchFamily="34" charset="0"/>
              </a:rPr>
              <a:t>Travail de proximité (rue)	12-14</a:t>
            </a:r>
            <a:br>
              <a:rPr lang="fr-CA" sz="1400" dirty="0">
                <a:solidFill>
                  <a:srgbClr val="000000"/>
                </a:solidFill>
                <a:latin typeface="Berlin Sans FB" panose="020E0602020502020306" pitchFamily="34" charset="0"/>
              </a:rPr>
            </a:br>
            <a:r>
              <a:rPr lang="fr-CA" sz="1400" dirty="0">
                <a:solidFill>
                  <a:srgbClr val="000000"/>
                </a:solidFill>
                <a:latin typeface="Berlin Sans FB" panose="020E0602020502020306" pitchFamily="34" charset="0"/>
              </a:rPr>
              <a:t>Travail de milieu	15-17</a:t>
            </a:r>
            <a:br>
              <a:rPr lang="fr-CA" sz="1400" dirty="0">
                <a:solidFill>
                  <a:srgbClr val="000000"/>
                </a:solidFill>
                <a:latin typeface="Berlin Sans FB" panose="020E0602020502020306" pitchFamily="34" charset="0"/>
              </a:rPr>
            </a:br>
            <a:r>
              <a:rPr lang="fr-CA" sz="1400" dirty="0">
                <a:solidFill>
                  <a:srgbClr val="000000"/>
                </a:solidFill>
                <a:latin typeface="Berlin Sans FB" panose="020E0602020502020306" pitchFamily="34" charset="0"/>
              </a:rPr>
              <a:t>TAPAJ	18-20</a:t>
            </a:r>
            <a:br>
              <a:rPr lang="fr-CA" sz="1400" dirty="0">
                <a:solidFill>
                  <a:srgbClr val="000000"/>
                </a:solidFill>
                <a:latin typeface="Berlin Sans FB" panose="020E0602020502020306" pitchFamily="34" charset="0"/>
              </a:rPr>
            </a:br>
            <a:r>
              <a:rPr lang="fr-CA" sz="1400" dirty="0">
                <a:solidFill>
                  <a:srgbClr val="000000"/>
                </a:solidFill>
                <a:latin typeface="Berlin Sans FB" panose="020E0602020502020306" pitchFamily="34" charset="0"/>
              </a:rPr>
              <a:t>Administration	21</a:t>
            </a:r>
            <a:br>
              <a:rPr lang="fr-CA" sz="1400" dirty="0">
                <a:solidFill>
                  <a:srgbClr val="000000"/>
                </a:solidFill>
                <a:latin typeface="Berlin Sans FB" panose="020E0602020502020306" pitchFamily="34" charset="0"/>
              </a:rPr>
            </a:br>
            <a:r>
              <a:rPr lang="fr-CA" sz="1400" dirty="0">
                <a:solidFill>
                  <a:srgbClr val="000000"/>
                </a:solidFill>
                <a:latin typeface="Berlin Sans FB" panose="020E0602020502020306" pitchFamily="34" charset="0"/>
              </a:rPr>
              <a:t>Statistiques	22-23</a:t>
            </a:r>
            <a:br>
              <a:rPr lang="fr-CA" sz="1400" dirty="0">
                <a:solidFill>
                  <a:srgbClr val="000000"/>
                </a:solidFill>
                <a:latin typeface="Berlin Sans FB" panose="020E0602020502020306" pitchFamily="34" charset="0"/>
              </a:rPr>
            </a:br>
            <a:r>
              <a:rPr lang="fr-CA" sz="1400" dirty="0">
                <a:solidFill>
                  <a:srgbClr val="000000"/>
                </a:solidFill>
                <a:latin typeface="Berlin Sans FB" panose="020E0602020502020306" pitchFamily="34" charset="0"/>
              </a:rPr>
              <a:t>Photos d’activités et des événements	24</a:t>
            </a:r>
            <a:br>
              <a:rPr lang="fr-CA" sz="1400" dirty="0">
                <a:solidFill>
                  <a:srgbClr val="000000"/>
                </a:solidFill>
                <a:latin typeface="Berlin Sans FB" panose="020E0602020502020306" pitchFamily="34" charset="0"/>
              </a:rPr>
            </a:br>
            <a:r>
              <a:rPr lang="fr-CA" sz="1400" dirty="0">
                <a:solidFill>
                  <a:srgbClr val="000000"/>
                </a:solidFill>
                <a:latin typeface="Berlin Sans FB" panose="020E0602020502020306" pitchFamily="34" charset="0"/>
              </a:rPr>
              <a:t>Équipes de travail	25-27</a:t>
            </a:r>
            <a:br>
              <a:rPr lang="fr-CA" sz="1400" dirty="0">
                <a:solidFill>
                  <a:srgbClr val="000000"/>
                </a:solidFill>
                <a:latin typeface="Berlin Sans FB" panose="020E0602020502020306" pitchFamily="34" charset="0"/>
              </a:rPr>
            </a:br>
            <a:r>
              <a:rPr lang="fr-CA" sz="1400" dirty="0">
                <a:solidFill>
                  <a:srgbClr val="000000"/>
                </a:solidFill>
                <a:latin typeface="Berlin Sans FB" panose="020E0602020502020306" pitchFamily="34" charset="0"/>
              </a:rPr>
              <a:t>Stagiaires &amp; </a:t>
            </a:r>
            <a:r>
              <a:rPr lang="fr-CA" sz="1400" dirty="0" err="1">
                <a:solidFill>
                  <a:srgbClr val="000000"/>
                </a:solidFill>
                <a:latin typeface="Berlin Sans FB" panose="020E0602020502020306" pitchFamily="34" charset="0"/>
              </a:rPr>
              <a:t>specteurs</a:t>
            </a:r>
            <a:r>
              <a:rPr lang="fr-CA" sz="1400" dirty="0">
                <a:solidFill>
                  <a:srgbClr val="000000"/>
                </a:solidFill>
                <a:latin typeface="Berlin Sans FB" panose="020E0602020502020306" pitchFamily="34" charset="0"/>
              </a:rPr>
              <a:t>	28</a:t>
            </a:r>
            <a:br>
              <a:rPr lang="fr-CA" sz="1400" dirty="0">
                <a:solidFill>
                  <a:srgbClr val="000000"/>
                </a:solidFill>
                <a:latin typeface="Berlin Sans FB" panose="020E0602020502020306" pitchFamily="34" charset="0"/>
              </a:rPr>
            </a:br>
            <a:r>
              <a:rPr lang="fr-CA" sz="1400" dirty="0">
                <a:solidFill>
                  <a:srgbClr val="000000"/>
                </a:solidFill>
                <a:latin typeface="Berlin Sans FB" panose="020E0602020502020306" pitchFamily="34" charset="0"/>
              </a:rPr>
              <a:t>Conseil d’administration	29-30</a:t>
            </a:r>
            <a:br>
              <a:rPr lang="fr-CA" sz="1400" dirty="0">
                <a:solidFill>
                  <a:srgbClr val="000000"/>
                </a:solidFill>
                <a:latin typeface="Berlin Sans FB" panose="020E0602020502020306" pitchFamily="34" charset="0"/>
              </a:rPr>
            </a:br>
            <a:r>
              <a:rPr lang="fr-CA" sz="1400" dirty="0">
                <a:solidFill>
                  <a:srgbClr val="000000"/>
                </a:solidFill>
                <a:latin typeface="Berlin Sans FB" panose="020E0602020502020306" pitchFamily="34" charset="0"/>
              </a:rPr>
              <a:t>Merci M. Lortie 	31</a:t>
            </a:r>
            <a:br>
              <a:rPr lang="fr-CA" sz="1400" dirty="0">
                <a:solidFill>
                  <a:srgbClr val="000000"/>
                </a:solidFill>
                <a:latin typeface="Berlin Sans FB" panose="020E0602020502020306" pitchFamily="34" charset="0"/>
              </a:rPr>
            </a:br>
            <a:r>
              <a:rPr lang="fr-CA" sz="1400" dirty="0">
                <a:solidFill>
                  <a:srgbClr val="000000"/>
                </a:solidFill>
                <a:latin typeface="Berlin Sans FB" panose="020E0602020502020306" pitchFamily="34" charset="0"/>
              </a:rPr>
              <a:t>Partenariats et concertations	32</a:t>
            </a:r>
            <a:br>
              <a:rPr lang="fr-CA" sz="1400" dirty="0">
                <a:solidFill>
                  <a:srgbClr val="000000"/>
                </a:solidFill>
                <a:latin typeface="Berlin Sans FB" panose="020E0602020502020306" pitchFamily="34" charset="0"/>
              </a:rPr>
            </a:br>
            <a:r>
              <a:rPr lang="fr-CA" sz="1400" dirty="0">
                <a:solidFill>
                  <a:srgbClr val="000000"/>
                </a:solidFill>
                <a:latin typeface="Berlin Sans FB" panose="020E0602020502020306" pitchFamily="34" charset="0"/>
              </a:rPr>
              <a:t>Organigramme 2016-2017	</a:t>
            </a:r>
            <a:r>
              <a:rPr lang="fr-CA" sz="1400" dirty="0" smtClean="0">
                <a:solidFill>
                  <a:srgbClr val="000000"/>
                </a:solidFill>
                <a:latin typeface="Berlin Sans FB" panose="020E0602020502020306" pitchFamily="34" charset="0"/>
              </a:rPr>
              <a:t>33</a:t>
            </a:r>
            <a:r>
              <a:rPr lang="fr-CA" sz="1400" dirty="0">
                <a:solidFill>
                  <a:srgbClr val="000000"/>
                </a:solidFill>
                <a:latin typeface="Berlin Sans FB" panose="020E0602020502020306" pitchFamily="34" charset="0"/>
              </a:rPr>
              <a:t/>
            </a:r>
            <a:br>
              <a:rPr lang="fr-CA" sz="1400" dirty="0">
                <a:solidFill>
                  <a:srgbClr val="000000"/>
                </a:solidFill>
                <a:latin typeface="Berlin Sans FB" panose="020E0602020502020306" pitchFamily="34" charset="0"/>
              </a:rPr>
            </a:br>
            <a:r>
              <a:rPr lang="fr-CA" sz="1400" dirty="0">
                <a:solidFill>
                  <a:srgbClr val="000000"/>
                </a:solidFill>
                <a:latin typeface="Berlin Sans FB" panose="020E0602020502020306" pitchFamily="34" charset="0"/>
              </a:rPr>
              <a:t>Contact	34</a:t>
            </a:r>
            <a:r>
              <a:rPr lang="fr-CA" sz="1000" dirty="0">
                <a:solidFill>
                  <a:srgbClr val="000000"/>
                </a:solidFill>
                <a:latin typeface="Berlin Sans FB" panose="020E0602020502020306" pitchFamily="34" charset="0"/>
              </a:rPr>
              <a:t/>
            </a:r>
            <a:br>
              <a:rPr lang="fr-CA" sz="1000" dirty="0">
                <a:solidFill>
                  <a:srgbClr val="000000"/>
                </a:solidFill>
                <a:latin typeface="Berlin Sans FB" panose="020E0602020502020306" pitchFamily="34" charset="0"/>
              </a:rPr>
            </a:br>
            <a:endParaRPr lang="fr-CA" sz="1000" u="sng" dirty="0"/>
          </a:p>
        </p:txBody>
      </p:sp>
      <p:sp>
        <p:nvSpPr>
          <p:cNvPr id="4" name="Espace réservé du texte 3"/>
          <p:cNvSpPr>
            <a:spLocks noGrp="1"/>
          </p:cNvSpPr>
          <p:nvPr>
            <p:ph type="body" idx="1"/>
          </p:nvPr>
        </p:nvSpPr>
        <p:spPr>
          <a:xfrm>
            <a:off x="514350" y="304801"/>
            <a:ext cx="5829300" cy="396000"/>
          </a:xfrm>
        </p:spPr>
        <p:style>
          <a:lnRef idx="2">
            <a:schemeClr val="dk1"/>
          </a:lnRef>
          <a:fillRef idx="1">
            <a:schemeClr val="lt1"/>
          </a:fillRef>
          <a:effectRef idx="0">
            <a:schemeClr val="dk1"/>
          </a:effectRef>
          <a:fontRef idx="minor">
            <a:schemeClr val="dk1"/>
          </a:fontRef>
        </p:style>
        <p:txBody>
          <a:bodyPr anchor="ctr">
            <a:normAutofit lnSpcReduction="10000"/>
          </a:bodyPr>
          <a:lstStyle/>
          <a:p>
            <a:pPr algn="ctr"/>
            <a:r>
              <a:rPr lang="fr-CA" dirty="0" smtClean="0">
                <a:latin typeface="Berlin Sans FB" panose="020E0602020502020306" pitchFamily="34" charset="0"/>
              </a:rPr>
              <a:t>Table de matières </a:t>
            </a:r>
            <a:endParaRPr lang="fr-CA" dirty="0">
              <a:latin typeface="Berlin Sans FB" panose="020E0602020502020306" pitchFamily="34" charset="0"/>
            </a:endParaRPr>
          </a:p>
        </p:txBody>
      </p:sp>
    </p:spTree>
    <p:extLst>
      <p:ext uri="{BB962C8B-B14F-4D97-AF65-F5344CB8AC3E}">
        <p14:creationId xmlns:p14="http://schemas.microsoft.com/office/powerpoint/2010/main" val="3169568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1000"/>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31000" y="899592"/>
            <a:ext cx="5796000" cy="6517682"/>
          </a:xfrm>
          <a:prstGeom prst="rect">
            <a:avLst/>
          </a:prstGeom>
        </p:spPr>
        <p:txBody>
          <a:bodyPr wrap="square">
            <a:spAutoFit/>
          </a:bodyPr>
          <a:lstStyle/>
          <a:p>
            <a:pPr algn="just"/>
            <a:r>
              <a:rPr lang="fr-CA" sz="1400" b="1" dirty="0">
                <a:latin typeface="Cambria" panose="02040503050406030204" pitchFamily="18" charset="0"/>
                <a:cs typeface="Arial" panose="020B0604020202020204" pitchFamily="34" charset="0"/>
              </a:rPr>
              <a:t> </a:t>
            </a:r>
            <a:endParaRPr lang="fr-CA" sz="1400" dirty="0"/>
          </a:p>
          <a:p>
            <a:pPr>
              <a:lnSpc>
                <a:spcPct val="115000"/>
              </a:lnSpc>
              <a:spcAft>
                <a:spcPts val="1000"/>
              </a:spcAft>
            </a:pPr>
            <a:endParaRPr lang="fr-CA" sz="1400" dirty="0" smtClean="0">
              <a:solidFill>
                <a:schemeClr val="dk1"/>
              </a:solidFill>
              <a:latin typeface="Berlin Sans FB" panose="020E0602020502020306" pitchFamily="34" charset="0"/>
            </a:endParaRPr>
          </a:p>
          <a:p>
            <a:pPr>
              <a:lnSpc>
                <a:spcPct val="115000"/>
              </a:lnSpc>
              <a:spcAft>
                <a:spcPts val="1000"/>
              </a:spcAft>
            </a:pPr>
            <a:r>
              <a:rPr lang="fr-CA" sz="1400" dirty="0" smtClean="0">
                <a:solidFill>
                  <a:schemeClr val="dk1"/>
                </a:solidFill>
                <a:latin typeface="Berlin Sans FB" panose="020E0602020502020306" pitchFamily="34" charset="0"/>
              </a:rPr>
              <a:t>Volet </a:t>
            </a:r>
            <a:r>
              <a:rPr lang="fr-CA" sz="1400" dirty="0">
                <a:solidFill>
                  <a:schemeClr val="dk1"/>
                </a:solidFill>
                <a:latin typeface="Berlin Sans FB" panose="020E0602020502020306" pitchFamily="34" charset="0"/>
              </a:rPr>
              <a:t>1 :</a:t>
            </a:r>
          </a:p>
          <a:p>
            <a:pPr algn="just"/>
            <a:endPar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270 participants;</a:t>
            </a:r>
          </a:p>
          <a:p>
            <a:pPr marL="342900" lvl="0" indent="-342900" algn="just">
              <a:lnSpc>
                <a:spcPct val="115000"/>
              </a:lnSpc>
              <a:spcAft>
                <a:spcPts val="1000"/>
              </a:spcAft>
              <a:buFont typeface="Wingdings" panose="05000000000000000000" pitchFamily="2" charset="2"/>
              <a:buChar char=""/>
            </a:pP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3800 heures de </a:t>
            </a:r>
            <a:r>
              <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rPr>
              <a:t>travail;</a:t>
            </a:r>
          </a:p>
          <a:p>
            <a:pPr lvl="0" algn="just">
              <a:lnSpc>
                <a:spcPct val="115000"/>
              </a:lnSpc>
              <a:spcAft>
                <a:spcPts val="1000"/>
              </a:spcAft>
            </a:pPr>
            <a:endPar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lvl="0" algn="just">
              <a:lnSpc>
                <a:spcPct val="115000"/>
              </a:lnSpc>
              <a:spcAft>
                <a:spcPts val="1000"/>
              </a:spcAft>
            </a:pPr>
            <a:endPar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lvl="0">
              <a:lnSpc>
                <a:spcPct val="115000"/>
              </a:lnSpc>
              <a:spcAft>
                <a:spcPts val="1000"/>
              </a:spcAft>
            </a:pPr>
            <a:r>
              <a:rPr lang="fr-CA" sz="1400" dirty="0" smtClean="0">
                <a:solidFill>
                  <a:schemeClr val="dk1"/>
                </a:solidFill>
                <a:latin typeface="Berlin Sans FB" panose="020E0602020502020306" pitchFamily="34" charset="0"/>
              </a:rPr>
              <a:t>Volet </a:t>
            </a:r>
            <a:r>
              <a:rPr lang="fr-CA" sz="1400" dirty="0">
                <a:solidFill>
                  <a:schemeClr val="dk1"/>
                </a:solidFill>
                <a:latin typeface="Berlin Sans FB" panose="020E0602020502020306" pitchFamily="34" charset="0"/>
              </a:rPr>
              <a:t>2 :</a:t>
            </a:r>
          </a:p>
          <a:p>
            <a:pPr marL="342900" indent="-342900" algn="just">
              <a:lnSpc>
                <a:spcPct val="115000"/>
              </a:lnSpc>
              <a:spcAft>
                <a:spcPts val="0"/>
              </a:spcAft>
              <a:buFont typeface="Wingdings" panose="05000000000000000000" pitchFamily="2" charset="2"/>
              <a:buChar char=""/>
            </a:pP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35 participants ont pris part aux opérations de la Brigade, ainsi qu’à des ententes présentant du travail pour quelques jours (ponctuelles: festival, ventes trottoir, fêtes de quartier, etc.) ou à des contrats donnant plusieurs heures de travail, semaine après semaine;</a:t>
            </a:r>
          </a:p>
          <a:p>
            <a:pPr algn="just">
              <a:lnSpc>
                <a:spcPct val="115000"/>
              </a:lnSpc>
              <a:spcAft>
                <a:spcPts val="0"/>
              </a:spcAft>
            </a:pPr>
            <a:endPar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Wingdings" panose="05000000000000000000" pitchFamily="2" charset="2"/>
              <a:buChar char=""/>
            </a:pP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Plus de 7300 heures de travail ont été réparties entre ces participants; </a:t>
            </a:r>
          </a:p>
          <a:p>
            <a:pPr algn="just">
              <a:lnSpc>
                <a:spcPct val="115000"/>
              </a:lnSpc>
              <a:spcAft>
                <a:spcPts val="0"/>
              </a:spcAft>
            </a:pPr>
            <a:endPar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Wingdings" panose="05000000000000000000" pitchFamily="2" charset="2"/>
              <a:buChar char=""/>
            </a:pP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De cette cohorte, 19 participants ont réussi avec succès leur passage au programme, signifiant qu’ils ont quitté TAPAJ, au terme de leur expérience de travail, pour un autre emploi, un retour à l’école ou intégrer une formation subventionnée en employabilité.</a:t>
            </a:r>
          </a:p>
          <a:p>
            <a:pPr marL="457200">
              <a:lnSpc>
                <a:spcPct val="115000"/>
              </a:lnSpc>
              <a:spcAft>
                <a:spcPts val="1000"/>
              </a:spcAft>
            </a:pPr>
            <a:r>
              <a:rPr lang="fr-CA" dirty="0">
                <a:latin typeface="Cambria" panose="02040503050406030204" pitchFamily="18" charset="0"/>
                <a:ea typeface="Times New Roman" panose="02020603050405020304" pitchFamily="18" charset="0"/>
                <a:cs typeface="Times New Roman" panose="02020603050405020304" pitchFamily="18" charset="0"/>
              </a:rPr>
              <a:t> </a:t>
            </a:r>
            <a:endParaRPr lang="fr-CA"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fr-CA" dirty="0">
                <a:latin typeface="Cambria" panose="02040503050406030204" pitchFamily="18" charset="0"/>
                <a:ea typeface="Times New Roman" panose="02020603050405020304" pitchFamily="18" charset="0"/>
                <a:cs typeface="Times New Roman" panose="02020603050405020304" pitchFamily="18" charset="0"/>
              </a:rPr>
              <a:t> </a:t>
            </a:r>
            <a:endParaRPr lang="fr-CA" dirty="0"/>
          </a:p>
        </p:txBody>
      </p:sp>
      <p:sp>
        <p:nvSpPr>
          <p:cNvPr id="4" name="Rectangle 3"/>
          <p:cNvSpPr/>
          <p:nvPr/>
        </p:nvSpPr>
        <p:spPr>
          <a:xfrm>
            <a:off x="531000" y="395536"/>
            <a:ext cx="5796000"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CA" dirty="0" smtClean="0">
                <a:latin typeface="Berlin Sans FB" panose="020E0602020502020306" pitchFamily="34" charset="0"/>
              </a:rPr>
              <a:t>Voici les chiffres…</a:t>
            </a:r>
            <a:endParaRPr lang="fr-CA" dirty="0"/>
          </a:p>
        </p:txBody>
      </p:sp>
      <p:pic>
        <p:nvPicPr>
          <p:cNvPr id="6" name="Image 5"/>
          <p:cNvPicPr>
            <a:picLocks noChangeAspect="1"/>
          </p:cNvPicPr>
          <p:nvPr/>
        </p:nvPicPr>
        <p:blipFill rotWithShape="1">
          <a:blip r:embed="rId3" cstate="print">
            <a:extLst>
              <a:ext uri="{28A0092B-C50C-407E-A947-70E740481C1C}">
                <a14:useLocalDpi xmlns:a14="http://schemas.microsoft.com/office/drawing/2010/main" val="0"/>
              </a:ext>
            </a:extLst>
          </a:blip>
          <a:srcRect l="37313"/>
          <a:stretch/>
        </p:blipFill>
        <p:spPr>
          <a:xfrm rot="5400000">
            <a:off x="3916619" y="900075"/>
            <a:ext cx="2194837" cy="2625924"/>
          </a:xfrm>
          <a:prstGeom prst="rect">
            <a:avLst/>
          </a:prstGeom>
          <a:ln w="9525">
            <a:solidFill>
              <a:schemeClr val="tx1"/>
            </a:solidFill>
          </a:ln>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696" y="6847358"/>
            <a:ext cx="2400000" cy="1800000"/>
          </a:xfrm>
          <a:prstGeom prst="rect">
            <a:avLst/>
          </a:prstGeom>
          <a:solidFill>
            <a:srgbClr val="FFFFFF">
              <a:shade val="85000"/>
            </a:srgbClr>
          </a:solidFill>
          <a:ln w="12700" cap="sq">
            <a:solidFill>
              <a:schemeClr val="tx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7032" y="6847358"/>
            <a:ext cx="2400000" cy="1800000"/>
          </a:xfrm>
          <a:prstGeom prst="rect">
            <a:avLst/>
          </a:prstGeom>
          <a:ln w="12700">
            <a:solidFill>
              <a:schemeClr val="tx2"/>
            </a:solidFill>
          </a:ln>
        </p:spPr>
      </p:pic>
    </p:spTree>
    <p:extLst>
      <p:ext uri="{BB962C8B-B14F-4D97-AF65-F5344CB8AC3E}">
        <p14:creationId xmlns:p14="http://schemas.microsoft.com/office/powerpoint/2010/main" val="123662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1000"/>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31000" y="539552"/>
            <a:ext cx="5796000"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fr-CA" dirty="0" smtClean="0">
                <a:latin typeface="Berlin Sans FB" panose="020E0602020502020306" pitchFamily="34" charset="0"/>
              </a:rPr>
              <a:t>ADMINISTRATION</a:t>
            </a:r>
            <a:endParaRPr lang="fr-CA" dirty="0"/>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6448" y="1210438"/>
            <a:ext cx="4365104" cy="1353991"/>
          </a:xfrm>
          <a:prstGeom prst="rect">
            <a:avLst/>
          </a:prstGeom>
        </p:spPr>
      </p:pic>
      <p:sp>
        <p:nvSpPr>
          <p:cNvPr id="4" name="Rectangle 3"/>
          <p:cNvSpPr/>
          <p:nvPr/>
        </p:nvSpPr>
        <p:spPr>
          <a:xfrm>
            <a:off x="531000" y="2699792"/>
            <a:ext cx="5796000" cy="6771084"/>
          </a:xfrm>
          <a:prstGeom prst="rect">
            <a:avLst/>
          </a:prstGeom>
        </p:spPr>
        <p:txBody>
          <a:bodyPr wrap="square">
            <a:spAutoFit/>
          </a:bodyPr>
          <a:lstStyle/>
          <a:p>
            <a:pPr algn="just"/>
            <a:r>
              <a:rPr lang="fr-CA" sz="14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L’équipe administrative est constituée de </a:t>
            </a:r>
            <a:r>
              <a:rPr lang="fr-CA" sz="1400" dirty="0" smtClean="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5 </a:t>
            </a:r>
            <a:r>
              <a:rPr lang="fr-CA" sz="14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personnes, dont le directeur général, une responsable administrative, </a:t>
            </a:r>
            <a:r>
              <a:rPr lang="fr-CA" sz="1400" dirty="0" smtClean="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deux agentes administratives et une </a:t>
            </a:r>
            <a:r>
              <a:rPr lang="fr-CA" sz="14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consultante en </a:t>
            </a:r>
            <a:r>
              <a:rPr lang="fr-CA" sz="1400" dirty="0" smtClean="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comptabilité.</a:t>
            </a:r>
            <a:endParaRPr lang="fr-CA" sz="14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endParaRPr>
          </a:p>
          <a:p>
            <a:pPr algn="just"/>
            <a:endParaRPr lang="fr-CA" sz="14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endParaRPr>
          </a:p>
          <a:p>
            <a:pPr algn="just"/>
            <a:r>
              <a:rPr lang="fr-CA" sz="14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La direction générale a pour mandat de:</a:t>
            </a:r>
          </a:p>
          <a:p>
            <a:pPr algn="just"/>
            <a:endParaRPr lang="fr-CA" sz="14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endParaRPr>
          </a:p>
          <a:p>
            <a:pPr marL="7938" indent="-7938" algn="just">
              <a:buFont typeface="Arial" panose="020B0604020202020204" pitchFamily="34" charset="0"/>
              <a:buChar char="•"/>
            </a:pPr>
            <a:r>
              <a:rPr lang="fr-CA" sz="14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    Veiller à la réalisation de la mission et des objectifs de l’organisation en dirigeant l’ensemble de ses activités, dans le respect des directives et politiques adoptées par le conseil d’administration. </a:t>
            </a:r>
          </a:p>
          <a:p>
            <a:pPr indent="174625">
              <a:buFont typeface="Arial" panose="020B0604020202020204" pitchFamily="34" charset="0"/>
              <a:buChar char="•"/>
            </a:pPr>
            <a:r>
              <a:rPr lang="fr-CA" sz="14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 Assurer une saine gestion des ressources humaines, physiques et financières de   l’organisme </a:t>
            </a:r>
          </a:p>
          <a:p>
            <a:pPr indent="174625">
              <a:buFont typeface="Arial" panose="020B0604020202020204" pitchFamily="34" charset="0"/>
              <a:buChar char="•"/>
            </a:pPr>
            <a:r>
              <a:rPr lang="fr-CA" sz="14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faire rapport périodiquement au conseil d’administration de l’état d’avancement des projets et des objectifs </a:t>
            </a:r>
          </a:p>
          <a:p>
            <a:pPr indent="174625">
              <a:buFont typeface="Arial" panose="020B0604020202020204" pitchFamily="34" charset="0"/>
              <a:buChar char="•"/>
            </a:pPr>
            <a:r>
              <a:rPr lang="fr-CA" sz="14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 Faire le suivi financier des différents programmes ainsi que les justifications qui s’y rattachent </a:t>
            </a:r>
          </a:p>
          <a:p>
            <a:pPr indent="174625">
              <a:buFont typeface="Arial" panose="020B0604020202020204" pitchFamily="34" charset="0"/>
              <a:buChar char="•"/>
            </a:pPr>
            <a:r>
              <a:rPr lang="fr-CA" sz="14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S’assurer que l’organisation respecte les différentes lois liées à une organisation à but non lucratif </a:t>
            </a:r>
          </a:p>
          <a:p>
            <a:pPr algn="just"/>
            <a:endParaRPr lang="fr-CA" sz="14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endParaRPr>
          </a:p>
          <a:p>
            <a:pPr algn="just"/>
            <a:r>
              <a:rPr lang="fr-CA" sz="14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L’administration a travaillé </a:t>
            </a:r>
            <a:r>
              <a:rPr lang="fr-CA" sz="1400" dirty="0" smtClean="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sur plusieurs </a:t>
            </a:r>
            <a:r>
              <a:rPr lang="fr-CA" sz="14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dossiers importants durant l’année </a:t>
            </a:r>
            <a:r>
              <a:rPr lang="fr-CA" sz="1400" dirty="0" smtClean="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2017-2018:</a:t>
            </a:r>
          </a:p>
          <a:p>
            <a:pPr algn="just"/>
            <a:endParaRPr lang="fr-CA" sz="1400" dirty="0" smtClean="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fr-CA" sz="1400" dirty="0" smtClean="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Service </a:t>
            </a:r>
            <a:r>
              <a:rPr lang="fr-CA" sz="14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injection supervisée</a:t>
            </a:r>
          </a:p>
          <a:p>
            <a:pPr marL="171450" indent="-171450" algn="just">
              <a:buFont typeface="Arial" panose="020B0604020202020204" pitchFamily="34" charset="0"/>
              <a:buChar char="•"/>
            </a:pPr>
            <a:r>
              <a:rPr lang="fr-CA" sz="14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Outils de marketing et réseaux sociaux</a:t>
            </a:r>
          </a:p>
          <a:p>
            <a:pPr marL="171450" indent="-171450" algn="just">
              <a:buFont typeface="Arial" panose="020B0604020202020204" pitchFamily="34" charset="0"/>
              <a:buChar char="•"/>
            </a:pPr>
            <a:r>
              <a:rPr lang="fr-CA" sz="14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Nouvelle comptabilité </a:t>
            </a:r>
            <a:r>
              <a:rPr lang="fr-CA" sz="1400" dirty="0" smtClean="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d’exercice</a:t>
            </a:r>
          </a:p>
          <a:p>
            <a:pPr marL="171450" indent="-171450" algn="just">
              <a:buFont typeface="Arial" panose="020B0604020202020204" pitchFamily="34" charset="0"/>
              <a:buChar char="•"/>
            </a:pPr>
            <a:r>
              <a:rPr lang="fr-CA" sz="1400" dirty="0" smtClean="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TAPAJ Québec</a:t>
            </a:r>
          </a:p>
          <a:p>
            <a:pPr marL="171450" indent="-171450" algn="just">
              <a:buFont typeface="Arial" panose="020B0604020202020204" pitchFamily="34" charset="0"/>
              <a:buChar char="•"/>
            </a:pPr>
            <a:r>
              <a:rPr lang="fr-CA" sz="1400" dirty="0" smtClean="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Plusieurs rénovations au cours de l’année </a:t>
            </a:r>
          </a:p>
          <a:p>
            <a:pPr marL="171450" indent="-171450" algn="just">
              <a:buFont typeface="Arial" panose="020B0604020202020204" pitchFamily="34" charset="0"/>
              <a:buChar char="•"/>
            </a:pPr>
            <a:r>
              <a:rPr lang="fr-CA" sz="1400" dirty="0" smtClean="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Comité de bon voisinage  </a:t>
            </a:r>
          </a:p>
          <a:p>
            <a:pPr marL="171450" indent="-171450" algn="just">
              <a:buFont typeface="Arial" panose="020B0604020202020204" pitchFamily="34" charset="0"/>
              <a:buChar char="•"/>
            </a:pPr>
            <a:endParaRPr lang="fr-CA" sz="1400" dirty="0" smtClean="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endParaRPr lang="fr-CA" sz="14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endParaRPr>
          </a:p>
          <a:p>
            <a:pPr algn="just"/>
            <a:endParaRPr lang="fr-CA" sz="14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9254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4">
            <a:alphaModFix amt="21000"/>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31000" y="539552"/>
            <a:ext cx="5796000"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fr-CA" dirty="0" smtClean="0">
                <a:latin typeface="Berlin Sans FB" panose="020E0602020502020306" pitchFamily="34" charset="0"/>
              </a:rPr>
              <a:t>ÉQUIPES DE TRAVAIL</a:t>
            </a:r>
          </a:p>
        </p:txBody>
      </p:sp>
      <p:sp>
        <p:nvSpPr>
          <p:cNvPr id="3" name="ZoneTexte 2"/>
          <p:cNvSpPr txBox="1"/>
          <p:nvPr/>
        </p:nvSpPr>
        <p:spPr>
          <a:xfrm>
            <a:off x="0" y="1023863"/>
            <a:ext cx="6857999" cy="307777"/>
          </a:xfrm>
          <a:prstGeom prst="rect">
            <a:avLst/>
          </a:prstGeom>
          <a:noFill/>
        </p:spPr>
        <p:txBody>
          <a:bodyPr wrap="square" rtlCol="0">
            <a:spAutoFit/>
          </a:bodyPr>
          <a:lstStyle/>
          <a:p>
            <a:pPr algn="ctr"/>
            <a:r>
              <a:rPr lang="fr-CA" sz="1400" dirty="0">
                <a:solidFill>
                  <a:schemeClr val="tx2"/>
                </a:solidFill>
                <a:latin typeface="Berlin Sans FB" panose="020E0602020502020306" pitchFamily="34" charset="0"/>
                <a:ea typeface="Times New Roman" panose="02020603050405020304" pitchFamily="18" charset="0"/>
                <a:cs typeface="Times New Roman" panose="02020603050405020304" pitchFamily="18" charset="0"/>
              </a:rPr>
              <a:t>Administration</a:t>
            </a:r>
            <a:r>
              <a:rPr lang="fr-CA" sz="1200" dirty="0" smtClean="0">
                <a:solidFill>
                  <a:schemeClr val="bg1">
                    <a:lumMod val="50000"/>
                  </a:schemeClr>
                </a:solidFill>
              </a:rPr>
              <a:t> </a:t>
            </a:r>
          </a:p>
        </p:txBody>
      </p:sp>
      <p:pic>
        <p:nvPicPr>
          <p:cNvPr id="4" name="Image 19"/>
          <p:cNvPicPr preferRelativeResize="0">
            <a:picLocks/>
          </p:cNvPicPr>
          <p:nvPr>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635697" y="1485395"/>
            <a:ext cx="936000" cy="1396800"/>
          </a:xfrm>
          <a:prstGeom prst="rect">
            <a:avLst/>
          </a:prstGeom>
          <a:ln>
            <a:noFill/>
          </a:ln>
          <a:effectLst>
            <a:outerShdw blurRad="190500" algn="tl" rotWithShape="0">
              <a:srgbClr val="000000">
                <a:alpha val="70000"/>
              </a:srgbClr>
            </a:outerShdw>
          </a:effectLst>
        </p:spPr>
      </p:pic>
      <p:pic>
        <p:nvPicPr>
          <p:cNvPr id="5" name="Image 15"/>
          <p:cNvPicPr>
            <a:picLocks/>
          </p:cNvPicPr>
          <p:nvPr>
            <p:custDataLst>
              <p:tags r:id="rId2"/>
            </p:custDataLst>
          </p:nvPr>
        </p:nvPicPr>
        <p:blipFill>
          <a:blip r:embed="rId16"/>
          <a:stretch>
            <a:fillRect/>
          </a:stretch>
        </p:blipFill>
        <p:spPr>
          <a:xfrm>
            <a:off x="2165035" y="1484840"/>
            <a:ext cx="936000" cy="1397910"/>
          </a:xfrm>
          <a:prstGeom prst="rect">
            <a:avLst/>
          </a:prstGeom>
          <a:ln>
            <a:noFill/>
          </a:ln>
          <a:effectLst>
            <a:outerShdw blurRad="190500" algn="tl" rotWithShape="0">
              <a:srgbClr val="000000">
                <a:alpha val="70000"/>
              </a:srgbClr>
            </a:outerShdw>
          </a:effectLst>
        </p:spPr>
      </p:pic>
      <p:pic>
        <p:nvPicPr>
          <p:cNvPr id="6" name="Image 5"/>
          <p:cNvPicPr>
            <a:picLocks noChangeAspect="1"/>
          </p:cNvPicPr>
          <p:nvPr/>
        </p:nvPicPr>
        <p:blipFill rotWithShape="1">
          <a:blip r:embed="rId17" cstate="print">
            <a:extLst>
              <a:ext uri="{28A0092B-C50C-407E-A947-70E740481C1C}">
                <a14:useLocalDpi xmlns:a14="http://schemas.microsoft.com/office/drawing/2010/main" val="0"/>
              </a:ext>
            </a:extLst>
          </a:blip>
          <a:srcRect l="-3781" r="-3781" b="20870"/>
          <a:stretch/>
        </p:blipFill>
        <p:spPr>
          <a:xfrm>
            <a:off x="3561546" y="1501496"/>
            <a:ext cx="1097496" cy="1431391"/>
          </a:xfrm>
          <a:prstGeom prst="rect">
            <a:avLst/>
          </a:prstGeom>
          <a:ln>
            <a:noFill/>
          </a:ln>
          <a:effectLst>
            <a:outerShdw blurRad="190500" algn="tl" rotWithShape="0">
              <a:srgbClr val="000000">
                <a:alpha val="70000"/>
              </a:srgbClr>
            </a:outerShdw>
          </a:effectLst>
        </p:spPr>
      </p:pic>
      <p:pic>
        <p:nvPicPr>
          <p:cNvPr id="8" name="Image 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858538" y="3621828"/>
            <a:ext cx="1140923" cy="1439750"/>
          </a:xfrm>
          <a:prstGeom prst="rect">
            <a:avLst/>
          </a:prstGeom>
          <a:ln>
            <a:noFill/>
          </a:ln>
          <a:effectLst>
            <a:outerShdw blurRad="190500" algn="tl" rotWithShape="0">
              <a:srgbClr val="000000">
                <a:alpha val="70000"/>
              </a:srgbClr>
            </a:outerShdw>
          </a:effectLst>
        </p:spPr>
      </p:pic>
      <p:sp>
        <p:nvSpPr>
          <p:cNvPr id="9" name="ZoneTexte 16"/>
          <p:cNvSpPr txBox="1"/>
          <p:nvPr>
            <p:custDataLst>
              <p:tags r:id="rId3"/>
            </p:custDataLst>
          </p:nvPr>
        </p:nvSpPr>
        <p:spPr>
          <a:xfrm>
            <a:off x="489171" y="3003517"/>
            <a:ext cx="1163927" cy="400110"/>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CA" sz="1000" b="0" i="0" u="none" strike="noStrike" kern="1200" cap="none" spc="0" baseline="0" dirty="0">
                <a:solidFill>
                  <a:srgbClr val="000000"/>
                </a:solidFill>
                <a:uFillTx/>
                <a:latin typeface="Berlin Sans FB" panose="020E0602020502020306" pitchFamily="34" charset="0"/>
                <a:ea typeface=""/>
                <a:cs typeface=""/>
              </a:rPr>
              <a:t>Gilles </a:t>
            </a:r>
            <a:r>
              <a:rPr lang="en-CA" sz="1000" b="0" i="0" u="none" strike="noStrike" kern="1200" cap="none" spc="0" baseline="0" dirty="0" smtClean="0">
                <a:solidFill>
                  <a:srgbClr val="000000"/>
                </a:solidFill>
                <a:uFillTx/>
                <a:latin typeface="Berlin Sans FB" panose="020E0602020502020306" pitchFamily="34" charset="0"/>
                <a:ea typeface=""/>
                <a:cs typeface=""/>
              </a:rPr>
              <a:t>Beauregard,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CA" sz="1000" kern="0" dirty="0" err="1">
                <a:solidFill>
                  <a:srgbClr val="000000"/>
                </a:solidFill>
                <a:latin typeface="Berlin Sans FB" panose="020E0602020502020306" pitchFamily="34" charset="0"/>
                <a:ea typeface=""/>
                <a:cs typeface=""/>
              </a:rPr>
              <a:t>D</a:t>
            </a:r>
            <a:r>
              <a:rPr lang="en-CA" sz="1000" b="0" i="0" u="none" strike="noStrike" kern="1200" cap="none" spc="0" baseline="0" dirty="0" err="1" smtClean="0">
                <a:solidFill>
                  <a:srgbClr val="000000"/>
                </a:solidFill>
                <a:uFillTx/>
                <a:latin typeface="Berlin Sans FB" panose="020E0602020502020306" pitchFamily="34" charset="0"/>
                <a:ea typeface=""/>
                <a:cs typeface=""/>
              </a:rPr>
              <a:t>irecteur</a:t>
            </a:r>
            <a:r>
              <a:rPr lang="en-CA" sz="1000" b="0" i="0" u="none" strike="noStrike" kern="1200" cap="none" spc="0" baseline="0" dirty="0" smtClean="0">
                <a:solidFill>
                  <a:srgbClr val="000000"/>
                </a:solidFill>
                <a:uFillTx/>
                <a:latin typeface="Berlin Sans FB" panose="020E0602020502020306" pitchFamily="34" charset="0"/>
                <a:ea typeface=""/>
                <a:cs typeface=""/>
              </a:rPr>
              <a:t> </a:t>
            </a:r>
            <a:r>
              <a:rPr lang="en-CA" sz="1000" b="0" i="0" u="none" strike="noStrike" kern="1200" cap="none" spc="0" baseline="0" dirty="0" err="1">
                <a:solidFill>
                  <a:srgbClr val="000000"/>
                </a:solidFill>
                <a:uFillTx/>
                <a:latin typeface="Berlin Sans FB" panose="020E0602020502020306" pitchFamily="34" charset="0"/>
                <a:ea typeface=""/>
                <a:cs typeface=""/>
              </a:rPr>
              <a:t>général</a:t>
            </a:r>
            <a:endParaRPr lang="fr-CA" sz="1000" b="0" i="0" u="none" strike="noStrike" kern="1200" cap="none" spc="0" baseline="0" dirty="0">
              <a:solidFill>
                <a:srgbClr val="000000"/>
              </a:solidFill>
              <a:uFillTx/>
              <a:latin typeface="Berlin Sans FB" panose="020E0602020502020306" pitchFamily="34" charset="0"/>
              <a:ea typeface=""/>
              <a:cs typeface=""/>
            </a:endParaRPr>
          </a:p>
        </p:txBody>
      </p:sp>
      <p:sp>
        <p:nvSpPr>
          <p:cNvPr id="10" name="ZoneTexte 17"/>
          <p:cNvSpPr txBox="1"/>
          <p:nvPr>
            <p:custDataLst>
              <p:tags r:id="rId4"/>
            </p:custDataLst>
          </p:nvPr>
        </p:nvSpPr>
        <p:spPr>
          <a:xfrm>
            <a:off x="1810139" y="3008748"/>
            <a:ext cx="1783657" cy="400110"/>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en-CA" sz="1000" dirty="0">
                <a:solidFill>
                  <a:srgbClr val="000000"/>
                </a:solidFill>
                <a:latin typeface="Berlin Sans FB" panose="020E0602020502020306" pitchFamily="34" charset="0"/>
                <a:ea typeface=""/>
                <a:cs typeface=""/>
              </a:rPr>
              <a:t>Nathalie </a:t>
            </a:r>
            <a:r>
              <a:rPr lang="en-CA" sz="1000" dirty="0" err="1">
                <a:solidFill>
                  <a:srgbClr val="000000"/>
                </a:solidFill>
                <a:latin typeface="Berlin Sans FB" panose="020E0602020502020306" pitchFamily="34" charset="0"/>
                <a:ea typeface=""/>
                <a:cs typeface=""/>
              </a:rPr>
              <a:t>Béland</a:t>
            </a:r>
            <a:r>
              <a:rPr lang="en-CA" sz="1000" dirty="0">
                <a:solidFill>
                  <a:srgbClr val="000000"/>
                </a:solidFill>
                <a:latin typeface="Berlin Sans FB" panose="020E0602020502020306" pitchFamily="34" charset="0"/>
                <a:ea typeface=""/>
                <a:cs typeface=""/>
              </a:rPr>
              <a:t>,</a:t>
            </a:r>
          </a:p>
          <a:p>
            <a:pPr algn="ctr">
              <a:defRPr sz="1800" b="0" i="0" u="none" strike="noStrike" kern="0" cap="none" spc="0" baseline="0">
                <a:solidFill>
                  <a:srgbClr val="000000"/>
                </a:solidFill>
                <a:uFillTx/>
              </a:defRPr>
            </a:pPr>
            <a:r>
              <a:rPr lang="en-CA" sz="1000" dirty="0" err="1">
                <a:solidFill>
                  <a:srgbClr val="000000"/>
                </a:solidFill>
                <a:latin typeface="Berlin Sans FB" panose="020E0602020502020306" pitchFamily="34" charset="0"/>
                <a:ea typeface=""/>
                <a:cs typeface=""/>
              </a:rPr>
              <a:t>Responsable</a:t>
            </a:r>
            <a:r>
              <a:rPr lang="en-CA" sz="1000" dirty="0">
                <a:solidFill>
                  <a:srgbClr val="000000"/>
                </a:solidFill>
                <a:latin typeface="Berlin Sans FB" panose="020E0602020502020306" pitchFamily="34" charset="0"/>
                <a:ea typeface=""/>
                <a:cs typeface=""/>
              </a:rPr>
              <a:t>  administrative</a:t>
            </a:r>
            <a:endParaRPr lang="fr-CA" sz="1000" dirty="0">
              <a:solidFill>
                <a:srgbClr val="000000"/>
              </a:solidFill>
              <a:latin typeface="Berlin Sans FB" panose="020E0602020502020306" pitchFamily="34" charset="0"/>
              <a:ea typeface=""/>
              <a:cs typeface=""/>
            </a:endParaRPr>
          </a:p>
        </p:txBody>
      </p:sp>
      <p:sp>
        <p:nvSpPr>
          <p:cNvPr id="11" name="ZoneTexte 18"/>
          <p:cNvSpPr txBox="1"/>
          <p:nvPr>
            <p:custDataLst>
              <p:tags r:id="rId5"/>
            </p:custDataLst>
          </p:nvPr>
        </p:nvSpPr>
        <p:spPr>
          <a:xfrm>
            <a:off x="3429000" y="3003517"/>
            <a:ext cx="1466626" cy="400110"/>
          </a:xfrm>
          <a:prstGeom prst="rect">
            <a:avLst/>
          </a:prstGeom>
          <a:noFill/>
          <a:ln>
            <a:noFill/>
          </a:ln>
        </p:spPr>
        <p:txBody>
          <a:bodyPr vert="horz" wrap="square" lIns="91440" tIns="45720" rIns="91440" bIns="45720" anchor="t" anchorCtr="1" compatLnSpc="1">
            <a:spAutoFit/>
          </a:bodyPr>
          <a:lstStyle/>
          <a:p>
            <a:pPr marR="0" lvl="0" indent="0" algn="ctr" fontAlgn="auto">
              <a:lnSpc>
                <a:spcPct val="100000"/>
              </a:lnSpc>
              <a:spcBef>
                <a:spcPts val="0"/>
              </a:spcBef>
              <a:spcAft>
                <a:spcPts val="0"/>
              </a:spcAft>
              <a:buNone/>
              <a:tabLst/>
              <a:defRPr sz="1800" b="0" i="0" u="none" strike="noStrike" kern="0" cap="none" spc="0" baseline="0">
                <a:solidFill>
                  <a:srgbClr val="000000"/>
                </a:solidFill>
                <a:uFillTx/>
              </a:defRPr>
            </a:pPr>
            <a:r>
              <a:rPr lang="en-CA" sz="1000" kern="0" dirty="0">
                <a:solidFill>
                  <a:srgbClr val="000000"/>
                </a:solidFill>
                <a:latin typeface="Berlin Sans FB" panose="020E0602020502020306" pitchFamily="34" charset="0"/>
                <a:ea typeface=""/>
                <a:cs typeface=""/>
              </a:rPr>
              <a:t>Liliana Lopez Rubio, </a:t>
            </a:r>
          </a:p>
          <a:p>
            <a:pPr marR="0" lvl="0" indent="0" algn="ctr" fontAlgn="auto">
              <a:lnSpc>
                <a:spcPct val="100000"/>
              </a:lnSpc>
              <a:spcBef>
                <a:spcPts val="0"/>
              </a:spcBef>
              <a:spcAft>
                <a:spcPts val="0"/>
              </a:spcAft>
              <a:buNone/>
              <a:tabLst/>
              <a:defRPr sz="1800" b="0" i="0" u="none" strike="noStrike" kern="0" cap="none" spc="0" baseline="0">
                <a:solidFill>
                  <a:srgbClr val="000000"/>
                </a:solidFill>
                <a:uFillTx/>
              </a:defRPr>
            </a:pPr>
            <a:r>
              <a:rPr lang="en-CA" sz="1000" kern="0" dirty="0" err="1">
                <a:solidFill>
                  <a:srgbClr val="000000"/>
                </a:solidFill>
                <a:latin typeface="Berlin Sans FB" panose="020E0602020502020306" pitchFamily="34" charset="0"/>
                <a:ea typeface=""/>
                <a:cs typeface=""/>
              </a:rPr>
              <a:t>Agente</a:t>
            </a:r>
            <a:r>
              <a:rPr lang="en-CA" sz="1000" kern="0" dirty="0">
                <a:solidFill>
                  <a:srgbClr val="000000"/>
                </a:solidFill>
                <a:latin typeface="Berlin Sans FB" panose="020E0602020502020306" pitchFamily="34" charset="0"/>
                <a:ea typeface=""/>
                <a:cs typeface=""/>
              </a:rPr>
              <a:t>  administrative</a:t>
            </a:r>
            <a:endParaRPr lang="fr-CA" sz="1000" kern="0" dirty="0">
              <a:solidFill>
                <a:srgbClr val="000000"/>
              </a:solidFill>
              <a:latin typeface="Berlin Sans FB" panose="020E0602020502020306" pitchFamily="34" charset="0"/>
              <a:ea typeface=""/>
              <a:cs typeface=""/>
            </a:endParaRPr>
          </a:p>
        </p:txBody>
      </p:sp>
      <p:sp>
        <p:nvSpPr>
          <p:cNvPr id="12" name="Rectangle 11"/>
          <p:cNvSpPr/>
          <p:nvPr>
            <p:custDataLst>
              <p:tags r:id="rId6"/>
            </p:custDataLst>
          </p:nvPr>
        </p:nvSpPr>
        <p:spPr>
          <a:xfrm>
            <a:off x="2564904" y="5137050"/>
            <a:ext cx="1730648" cy="538609"/>
          </a:xfrm>
          <a:prstGeom prst="rect">
            <a:avLst/>
          </a:prstGeom>
        </p:spPr>
        <p:txBody>
          <a:bodyPr wrap="square">
            <a:spAutoFit/>
          </a:bodyPr>
          <a:lstStyle/>
          <a:p>
            <a:pPr algn="ctr">
              <a:defRPr sz="1800" b="0" i="0" u="none" strike="noStrike" kern="0" cap="none" spc="0" baseline="0">
                <a:solidFill>
                  <a:srgbClr val="000000"/>
                </a:solidFill>
                <a:uFillTx/>
              </a:defRPr>
            </a:pPr>
            <a:r>
              <a:rPr lang="en-CA" sz="1000" kern="0" dirty="0">
                <a:solidFill>
                  <a:srgbClr val="000000"/>
                </a:solidFill>
                <a:latin typeface="Berlin Sans FB" panose="020E0602020502020306" pitchFamily="34" charset="0"/>
                <a:ea typeface=""/>
                <a:cs typeface=""/>
              </a:rPr>
              <a:t>Monique Demers</a:t>
            </a:r>
          </a:p>
          <a:p>
            <a:pPr algn="ctr">
              <a:defRPr sz="1800" b="0" i="0" u="none" strike="noStrike" kern="0" cap="none" spc="0" baseline="0">
                <a:solidFill>
                  <a:srgbClr val="000000"/>
                </a:solidFill>
                <a:uFillTx/>
              </a:defRPr>
            </a:pPr>
            <a:r>
              <a:rPr lang="en-CA" sz="1000" kern="0" dirty="0" err="1">
                <a:solidFill>
                  <a:srgbClr val="000000"/>
                </a:solidFill>
                <a:latin typeface="Berlin Sans FB" panose="020E0602020502020306" pitchFamily="34" charset="0"/>
                <a:ea typeface=""/>
                <a:cs typeface=""/>
              </a:rPr>
              <a:t>Consultante</a:t>
            </a:r>
            <a:r>
              <a:rPr lang="en-CA" sz="1000" kern="0" dirty="0">
                <a:solidFill>
                  <a:srgbClr val="000000"/>
                </a:solidFill>
                <a:latin typeface="Berlin Sans FB" panose="020E0602020502020306" pitchFamily="34" charset="0"/>
                <a:ea typeface=""/>
                <a:cs typeface=""/>
              </a:rPr>
              <a:t> </a:t>
            </a:r>
            <a:r>
              <a:rPr lang="en-CA" sz="1000" kern="0" dirty="0" err="1">
                <a:solidFill>
                  <a:srgbClr val="000000"/>
                </a:solidFill>
                <a:latin typeface="Berlin Sans FB" panose="020E0602020502020306" pitchFamily="34" charset="0"/>
                <a:ea typeface=""/>
                <a:cs typeface=""/>
              </a:rPr>
              <a:t>en</a:t>
            </a:r>
            <a:r>
              <a:rPr lang="en-CA" sz="1000" kern="0" dirty="0">
                <a:solidFill>
                  <a:srgbClr val="000000"/>
                </a:solidFill>
                <a:latin typeface="Berlin Sans FB" panose="020E0602020502020306" pitchFamily="34" charset="0"/>
                <a:ea typeface=""/>
                <a:cs typeface=""/>
              </a:rPr>
              <a:t> </a:t>
            </a:r>
            <a:r>
              <a:rPr lang="en-CA" sz="1000" kern="0" dirty="0" err="1">
                <a:solidFill>
                  <a:srgbClr val="000000"/>
                </a:solidFill>
                <a:latin typeface="Berlin Sans FB" panose="020E0602020502020306" pitchFamily="34" charset="0"/>
                <a:ea typeface=""/>
                <a:cs typeface=""/>
              </a:rPr>
              <a:t>comptabilité</a:t>
            </a:r>
            <a:r>
              <a:rPr lang="en-CA" sz="1000" kern="0" dirty="0">
                <a:solidFill>
                  <a:srgbClr val="000000"/>
                </a:solidFill>
                <a:latin typeface="Berlin Sans FB" panose="020E0602020502020306" pitchFamily="34" charset="0"/>
                <a:ea typeface=""/>
                <a:cs typeface=""/>
              </a:rPr>
              <a:t> </a:t>
            </a:r>
            <a:r>
              <a:rPr lang="en-CA" sz="900" dirty="0" smtClean="0">
                <a:solidFill>
                  <a:schemeClr val="accent2">
                    <a:lumMod val="50000"/>
                  </a:schemeClr>
                </a:solidFill>
                <a:latin typeface="Myriad Pro" pitchFamily="34" charset="0"/>
                <a:ea typeface=""/>
                <a:cs typeface=""/>
              </a:rPr>
              <a:t>.</a:t>
            </a:r>
            <a:endParaRPr lang="fr-CA" sz="900" dirty="0">
              <a:solidFill>
                <a:schemeClr val="accent2">
                  <a:lumMod val="50000"/>
                </a:schemeClr>
              </a:solidFill>
              <a:latin typeface="Myriad Pro" pitchFamily="34" charset="0"/>
              <a:ea typeface=""/>
              <a:cs typeface=""/>
            </a:endParaRPr>
          </a:p>
        </p:txBody>
      </p:sp>
      <p:pic>
        <p:nvPicPr>
          <p:cNvPr id="7" name="Image 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244960" y="1475656"/>
            <a:ext cx="1082040" cy="1524000"/>
          </a:xfrm>
          <a:prstGeom prst="rect">
            <a:avLst/>
          </a:prstGeom>
          <a:ln>
            <a:noFill/>
          </a:ln>
          <a:effectLst>
            <a:outerShdw blurRad="190500" algn="tl" rotWithShape="0">
              <a:srgbClr val="000000">
                <a:alpha val="70000"/>
              </a:srgbClr>
            </a:outerShdw>
          </a:effectLst>
        </p:spPr>
      </p:pic>
      <p:sp>
        <p:nvSpPr>
          <p:cNvPr id="13" name="ZoneTexte 18"/>
          <p:cNvSpPr txBox="1"/>
          <p:nvPr>
            <p:custDataLst>
              <p:tags r:id="rId7"/>
            </p:custDataLst>
          </p:nvPr>
        </p:nvSpPr>
        <p:spPr>
          <a:xfrm>
            <a:off x="5052667" y="3034083"/>
            <a:ext cx="1466626" cy="400110"/>
          </a:xfrm>
          <a:prstGeom prst="rect">
            <a:avLst/>
          </a:prstGeom>
          <a:noFill/>
          <a:ln>
            <a:noFill/>
          </a:ln>
        </p:spPr>
        <p:txBody>
          <a:bodyPr vert="horz" wrap="square" lIns="91440" tIns="45720" rIns="91440" bIns="45720" anchor="t" anchorCtr="1" compatLnSpc="1">
            <a:spAutoFit/>
          </a:bodyPr>
          <a:lstStyle/>
          <a:p>
            <a:pPr marR="0" lvl="0" indent="0" algn="ctr" fontAlgn="auto">
              <a:lnSpc>
                <a:spcPct val="100000"/>
              </a:lnSpc>
              <a:spcBef>
                <a:spcPts val="0"/>
              </a:spcBef>
              <a:spcAft>
                <a:spcPts val="0"/>
              </a:spcAft>
              <a:buNone/>
              <a:tabLst/>
              <a:defRPr sz="1800" b="0" i="0" u="none" strike="noStrike" kern="0" cap="none" spc="0" baseline="0">
                <a:solidFill>
                  <a:srgbClr val="000000"/>
                </a:solidFill>
                <a:uFillTx/>
              </a:defRPr>
            </a:pPr>
            <a:r>
              <a:rPr lang="en-CA" sz="1000" kern="0" dirty="0" smtClean="0">
                <a:solidFill>
                  <a:srgbClr val="000000"/>
                </a:solidFill>
                <a:latin typeface="Berlin Sans FB" panose="020E0602020502020306" pitchFamily="34" charset="0"/>
                <a:ea typeface=""/>
                <a:cs typeface=""/>
              </a:rPr>
              <a:t>Sophie </a:t>
            </a:r>
            <a:r>
              <a:rPr lang="en-CA" sz="1000" kern="0" dirty="0" err="1" smtClean="0">
                <a:solidFill>
                  <a:srgbClr val="000000"/>
                </a:solidFill>
                <a:latin typeface="Berlin Sans FB" panose="020E0602020502020306" pitchFamily="34" charset="0"/>
                <a:ea typeface=""/>
                <a:cs typeface=""/>
              </a:rPr>
              <a:t>Lamoureux</a:t>
            </a:r>
            <a:r>
              <a:rPr lang="en-CA" sz="1000" kern="0" dirty="0" smtClean="0">
                <a:solidFill>
                  <a:srgbClr val="000000"/>
                </a:solidFill>
                <a:latin typeface="Berlin Sans FB" panose="020E0602020502020306" pitchFamily="34" charset="0"/>
                <a:ea typeface=""/>
                <a:cs typeface=""/>
              </a:rPr>
              <a:t>, </a:t>
            </a:r>
            <a:endParaRPr lang="en-CA" sz="1000" kern="0" dirty="0">
              <a:solidFill>
                <a:srgbClr val="000000"/>
              </a:solidFill>
              <a:latin typeface="Berlin Sans FB" panose="020E0602020502020306" pitchFamily="34" charset="0"/>
              <a:ea typeface=""/>
              <a:cs typeface=""/>
            </a:endParaRPr>
          </a:p>
          <a:p>
            <a:pPr marR="0" lvl="0" indent="0" algn="ctr" fontAlgn="auto">
              <a:lnSpc>
                <a:spcPct val="100000"/>
              </a:lnSpc>
              <a:spcBef>
                <a:spcPts val="0"/>
              </a:spcBef>
              <a:spcAft>
                <a:spcPts val="0"/>
              </a:spcAft>
              <a:buNone/>
              <a:tabLst/>
              <a:defRPr sz="1800" b="0" i="0" u="none" strike="noStrike" kern="0" cap="none" spc="0" baseline="0">
                <a:solidFill>
                  <a:srgbClr val="000000"/>
                </a:solidFill>
                <a:uFillTx/>
              </a:defRPr>
            </a:pPr>
            <a:r>
              <a:rPr lang="en-CA" sz="1000" kern="0" dirty="0" err="1">
                <a:solidFill>
                  <a:srgbClr val="000000"/>
                </a:solidFill>
                <a:latin typeface="Berlin Sans FB" panose="020E0602020502020306" pitchFamily="34" charset="0"/>
                <a:ea typeface=""/>
                <a:cs typeface=""/>
              </a:rPr>
              <a:t>Agente</a:t>
            </a:r>
            <a:r>
              <a:rPr lang="en-CA" sz="1000" kern="0" dirty="0">
                <a:solidFill>
                  <a:srgbClr val="000000"/>
                </a:solidFill>
                <a:latin typeface="Berlin Sans FB" panose="020E0602020502020306" pitchFamily="34" charset="0"/>
                <a:ea typeface=""/>
                <a:cs typeface=""/>
              </a:rPr>
              <a:t>  administrative</a:t>
            </a:r>
            <a:endParaRPr lang="fr-CA" sz="1000" kern="0" dirty="0">
              <a:solidFill>
                <a:srgbClr val="000000"/>
              </a:solidFill>
              <a:latin typeface="Berlin Sans FB" panose="020E0602020502020306" pitchFamily="34" charset="0"/>
              <a:ea typeface=""/>
              <a:cs typeface=""/>
            </a:endParaRPr>
          </a:p>
        </p:txBody>
      </p:sp>
      <p:sp>
        <p:nvSpPr>
          <p:cNvPr id="14" name="Rectangle 20"/>
          <p:cNvSpPr/>
          <p:nvPr>
            <p:custDataLst>
              <p:tags r:id="rId8"/>
            </p:custDataLst>
          </p:nvPr>
        </p:nvSpPr>
        <p:spPr>
          <a:xfrm>
            <a:off x="0" y="5652120"/>
            <a:ext cx="6857999" cy="307777"/>
          </a:xfrm>
          <a:prstGeom prst="rect">
            <a:avLst/>
          </a:prstGeom>
          <a:noFill/>
        </p:spPr>
        <p:txBody>
          <a:bodyPr wrap="square" rtlCol="0">
            <a:spAutoFit/>
          </a:bodyPr>
          <a:lstStyle/>
          <a:p>
            <a:pPr algn="ctr"/>
            <a:r>
              <a:rPr lang="fr-CA" sz="1400" dirty="0">
                <a:solidFill>
                  <a:schemeClr val="tx2"/>
                </a:solidFill>
                <a:latin typeface="Berlin Sans FB" panose="020E0602020502020306" pitchFamily="34" charset="0"/>
                <a:ea typeface="Times New Roman" panose="02020603050405020304" pitchFamily="18" charset="0"/>
                <a:cs typeface="Times New Roman" panose="02020603050405020304" pitchFamily="18" charset="0"/>
              </a:rPr>
              <a:t>S</a:t>
            </a:r>
            <a:r>
              <a:rPr lang="fr-CA" sz="1400" dirty="0" smtClean="0">
                <a:solidFill>
                  <a:schemeClr val="tx2"/>
                </a:solidFill>
                <a:latin typeface="Berlin Sans FB" panose="020E0602020502020306" pitchFamily="34" charset="0"/>
                <a:ea typeface="Times New Roman" panose="02020603050405020304" pitchFamily="18" charset="0"/>
                <a:cs typeface="Times New Roman" panose="02020603050405020304" pitchFamily="18" charset="0"/>
              </a:rPr>
              <a:t>ite fixe et service d’injection supervisée </a:t>
            </a:r>
            <a:endParaRPr lang="fr-CA" sz="1400" dirty="0">
              <a:solidFill>
                <a:schemeClr val="tx2"/>
              </a:solidFill>
              <a:latin typeface="Berlin Sans FB" panose="020E0602020502020306" pitchFamily="34" charset="0"/>
              <a:ea typeface="Times New Roman" panose="02020603050405020304" pitchFamily="18" charset="0"/>
              <a:cs typeface="Times New Roman" panose="02020603050405020304" pitchFamily="18" charset="0"/>
            </a:endParaRPr>
          </a:p>
        </p:txBody>
      </p:sp>
      <p:pic>
        <p:nvPicPr>
          <p:cNvPr id="15" name="Picture 2"/>
          <p:cNvPicPr>
            <a:picLocks noChangeAspect="1"/>
          </p:cNvPicPr>
          <p:nvPr>
            <p:custDataLst>
              <p:tags r:id="rId9"/>
            </p:custDataLst>
          </p:nvPr>
        </p:nvPicPr>
        <p:blipFill>
          <a:blip r:embed="rId20" cstate="print">
            <a:extLst>
              <a:ext uri="{28A0092B-C50C-407E-A947-70E740481C1C}">
                <a14:useLocalDpi xmlns:a14="http://schemas.microsoft.com/office/drawing/2010/main" val="0"/>
              </a:ext>
            </a:extLst>
          </a:blip>
          <a:stretch>
            <a:fillRect/>
          </a:stretch>
        </p:blipFill>
        <p:spPr>
          <a:xfrm>
            <a:off x="641515" y="6253146"/>
            <a:ext cx="1440213" cy="1176345"/>
          </a:xfrm>
          <a:prstGeom prst="rect">
            <a:avLst/>
          </a:prstGeom>
          <a:ln>
            <a:noFill/>
          </a:ln>
          <a:effectLst>
            <a:outerShdw blurRad="190500" algn="tl" rotWithShape="0">
              <a:srgbClr val="000000">
                <a:alpha val="70000"/>
              </a:srgbClr>
            </a:outerShdw>
          </a:effectLst>
        </p:spPr>
      </p:pic>
      <p:pic>
        <p:nvPicPr>
          <p:cNvPr id="16" name="Image 31"/>
          <p:cNvPicPr>
            <a:picLocks noChangeAspect="1"/>
          </p:cNvPicPr>
          <p:nvPr>
            <p:custDataLst>
              <p:tags r:id="rId10"/>
            </p:custDataLst>
          </p:nvPr>
        </p:nvPicPr>
        <p:blipFill>
          <a:blip r:embed="rId21" cstate="print">
            <a:extLst>
              <a:ext uri="{28A0092B-C50C-407E-A947-70E740481C1C}">
                <a14:useLocalDpi xmlns:a14="http://schemas.microsoft.com/office/drawing/2010/main" val="0"/>
              </a:ext>
            </a:extLst>
          </a:blip>
          <a:stretch>
            <a:fillRect/>
          </a:stretch>
        </p:blipFill>
        <p:spPr>
          <a:xfrm>
            <a:off x="3968072" y="6267009"/>
            <a:ext cx="1256108" cy="1473343"/>
          </a:xfrm>
          <a:prstGeom prst="rect">
            <a:avLst/>
          </a:prstGeom>
          <a:ln>
            <a:noFill/>
          </a:ln>
          <a:effectLst>
            <a:outerShdw blurRad="190500" algn="tl" rotWithShape="0">
              <a:srgbClr val="000000">
                <a:alpha val="70000"/>
              </a:srgbClr>
            </a:outerShdw>
          </a:effectLst>
        </p:spPr>
      </p:pic>
      <p:pic>
        <p:nvPicPr>
          <p:cNvPr id="18" name="Image 17"/>
          <p:cNvPicPr>
            <a:picLocks noChangeAspect="1"/>
          </p:cNvPicPr>
          <p:nvPr/>
        </p:nvPicPr>
        <p:blipFill rotWithShape="1">
          <a:blip r:embed="rId22" cstate="print">
            <a:extLst>
              <a:ext uri="{28A0092B-C50C-407E-A947-70E740481C1C}">
                <a14:useLocalDpi xmlns:a14="http://schemas.microsoft.com/office/drawing/2010/main" val="0"/>
              </a:ext>
            </a:extLst>
          </a:blip>
          <a:srcRect l="2395" t="-651" r="8308" b="27552"/>
          <a:stretch/>
        </p:blipFill>
        <p:spPr>
          <a:xfrm>
            <a:off x="5441030" y="6239258"/>
            <a:ext cx="1078263" cy="1573102"/>
          </a:xfrm>
          <a:prstGeom prst="rect">
            <a:avLst/>
          </a:prstGeom>
          <a:ln>
            <a:noFill/>
          </a:ln>
          <a:effectLst>
            <a:outerShdw blurRad="190500" algn="tl" rotWithShape="0">
              <a:srgbClr val="000000">
                <a:alpha val="70000"/>
              </a:srgbClr>
            </a:outerShdw>
          </a:effectLst>
        </p:spPr>
      </p:pic>
      <p:sp>
        <p:nvSpPr>
          <p:cNvPr id="20" name="ZoneTexte 14"/>
          <p:cNvSpPr txBox="1"/>
          <p:nvPr>
            <p:custDataLst>
              <p:tags r:id="rId11"/>
            </p:custDataLst>
          </p:nvPr>
        </p:nvSpPr>
        <p:spPr>
          <a:xfrm>
            <a:off x="635697" y="7429491"/>
            <a:ext cx="1487114" cy="861774"/>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en-CA" sz="1000" kern="0" dirty="0">
                <a:solidFill>
                  <a:srgbClr val="000000"/>
                </a:solidFill>
                <a:latin typeface="Berlin Sans FB" panose="020E0602020502020306" pitchFamily="34" charset="0"/>
                <a:ea typeface=""/>
                <a:cs typeface=""/>
              </a:rPr>
              <a:t>Anne-Marie </a:t>
            </a:r>
            <a:r>
              <a:rPr lang="en-CA" sz="1000" kern="0" dirty="0" err="1">
                <a:solidFill>
                  <a:srgbClr val="000000"/>
                </a:solidFill>
                <a:latin typeface="Berlin Sans FB" panose="020E0602020502020306" pitchFamily="34" charset="0"/>
                <a:ea typeface=""/>
                <a:cs typeface=""/>
              </a:rPr>
              <a:t>Guilbault</a:t>
            </a:r>
            <a:r>
              <a:rPr lang="en-CA" sz="1000" kern="0" dirty="0">
                <a:solidFill>
                  <a:srgbClr val="000000"/>
                </a:solidFill>
                <a:latin typeface="Berlin Sans FB" panose="020E0602020502020306" pitchFamily="34" charset="0"/>
                <a:ea typeface=""/>
                <a:cs typeface=""/>
              </a:rPr>
              <a:t>, </a:t>
            </a:r>
          </a:p>
          <a:p>
            <a:pPr algn="ctr">
              <a:defRPr sz="1800" b="0" i="0" u="none" strike="noStrike" kern="0" cap="none" spc="0" baseline="0">
                <a:solidFill>
                  <a:srgbClr val="000000"/>
                </a:solidFill>
                <a:uFillTx/>
              </a:defRPr>
            </a:pPr>
            <a:r>
              <a:rPr lang="en-CA" sz="1000" kern="0" dirty="0" err="1">
                <a:solidFill>
                  <a:srgbClr val="000000"/>
                </a:solidFill>
                <a:latin typeface="Berlin Sans FB" panose="020E0602020502020306" pitchFamily="34" charset="0"/>
                <a:ea typeface=""/>
                <a:cs typeface=""/>
              </a:rPr>
              <a:t>Coordonnatrice</a:t>
            </a:r>
            <a:r>
              <a:rPr lang="en-CA" sz="1000" kern="0" dirty="0">
                <a:solidFill>
                  <a:srgbClr val="000000"/>
                </a:solidFill>
                <a:latin typeface="Berlin Sans FB" panose="020E0602020502020306" pitchFamily="34" charset="0"/>
                <a:ea typeface=""/>
                <a:cs typeface=""/>
              </a:rPr>
              <a:t> </a:t>
            </a:r>
            <a:r>
              <a:rPr lang="en-CA" sz="1000" kern="0" dirty="0" err="1">
                <a:solidFill>
                  <a:srgbClr val="000000"/>
                </a:solidFill>
                <a:latin typeface="Berlin Sans FB" panose="020E0602020502020306" pitchFamily="34" charset="0"/>
                <a:ea typeface=""/>
                <a:cs typeface=""/>
              </a:rPr>
              <a:t>clinique</a:t>
            </a:r>
            <a:r>
              <a:rPr lang="en-CA" sz="1000" kern="0" dirty="0">
                <a:solidFill>
                  <a:srgbClr val="000000"/>
                </a:solidFill>
                <a:latin typeface="Berlin Sans FB" panose="020E0602020502020306" pitchFamily="34" charset="0"/>
                <a:ea typeface=""/>
                <a:cs typeface=""/>
              </a:rPr>
              <a:t> </a:t>
            </a:r>
          </a:p>
          <a:p>
            <a:pPr marR="0" lvl="0" indent="0" algn="ctr" fontAlgn="auto">
              <a:lnSpc>
                <a:spcPct val="100000"/>
              </a:lnSpc>
              <a:spcBef>
                <a:spcPts val="0"/>
              </a:spcBef>
              <a:spcAft>
                <a:spcPts val="0"/>
              </a:spcAft>
              <a:buNone/>
              <a:tabLst/>
              <a:defRPr sz="1800" b="0" i="0" u="none" strike="noStrike" kern="0" cap="none" spc="0" baseline="0">
                <a:solidFill>
                  <a:srgbClr val="000000"/>
                </a:solidFill>
                <a:uFillTx/>
              </a:defRPr>
            </a:pPr>
            <a:r>
              <a:rPr lang="en-CA" sz="1000" kern="0" dirty="0">
                <a:solidFill>
                  <a:srgbClr val="000000"/>
                </a:solidFill>
                <a:latin typeface="Berlin Sans FB" panose="020E0602020502020306" pitchFamily="34" charset="0"/>
                <a:ea typeface=""/>
                <a:cs typeface=""/>
              </a:rPr>
              <a:t>du </a:t>
            </a:r>
            <a:r>
              <a:rPr lang="en-CA" sz="1000" kern="0" dirty="0" smtClean="0">
                <a:solidFill>
                  <a:srgbClr val="000000"/>
                </a:solidFill>
                <a:latin typeface="Berlin Sans FB" panose="020E0602020502020306" pitchFamily="34" charset="0"/>
                <a:ea typeface=""/>
                <a:cs typeface=""/>
              </a:rPr>
              <a:t>site </a:t>
            </a:r>
            <a:r>
              <a:rPr lang="en-CA" sz="1000" kern="0" dirty="0">
                <a:solidFill>
                  <a:srgbClr val="000000"/>
                </a:solidFill>
                <a:latin typeface="Berlin Sans FB" panose="020E0602020502020306" pitchFamily="34" charset="0"/>
                <a:ea typeface=""/>
                <a:cs typeface=""/>
              </a:rPr>
              <a:t>fixe </a:t>
            </a:r>
            <a:r>
              <a:rPr lang="en-CA" sz="1000" kern="0" dirty="0" smtClean="0">
                <a:solidFill>
                  <a:srgbClr val="000000"/>
                </a:solidFill>
                <a:latin typeface="Berlin Sans FB" panose="020E0602020502020306" pitchFamily="34" charset="0"/>
                <a:ea typeface=""/>
                <a:cs typeface=""/>
              </a:rPr>
              <a:t>/ SIS</a:t>
            </a:r>
            <a:endParaRPr lang="en-CA" sz="1000" kern="0" dirty="0">
              <a:solidFill>
                <a:srgbClr val="000000"/>
              </a:solidFill>
              <a:latin typeface="Berlin Sans FB" panose="020E0602020502020306" pitchFamily="34" charset="0"/>
              <a:ea typeface=""/>
              <a:cs typeface=""/>
            </a:endParaRPr>
          </a:p>
          <a:p>
            <a:pPr marR="0" lvl="0" indent="0" algn="ctr" fontAlgn="auto">
              <a:lnSpc>
                <a:spcPct val="100000"/>
              </a:lnSpc>
              <a:spcBef>
                <a:spcPts val="0"/>
              </a:spcBef>
              <a:spcAft>
                <a:spcPts val="0"/>
              </a:spcAft>
              <a:buNone/>
              <a:tabLst/>
              <a:defRPr sz="1800" b="0" i="0" u="none" strike="noStrike" kern="0" cap="none" spc="0" baseline="0">
                <a:solidFill>
                  <a:srgbClr val="000000"/>
                </a:solidFill>
                <a:uFillTx/>
              </a:defRPr>
            </a:pPr>
            <a:r>
              <a:rPr lang="en-CA" sz="1000" kern="0" dirty="0">
                <a:solidFill>
                  <a:srgbClr val="000000"/>
                </a:solidFill>
                <a:latin typeface="Berlin Sans FB" panose="020E0602020502020306" pitchFamily="34" charset="0"/>
                <a:ea typeface=""/>
                <a:cs typeface=""/>
              </a:rPr>
              <a:t>et du travail de </a:t>
            </a:r>
            <a:r>
              <a:rPr lang="en-CA" sz="1000" kern="0" dirty="0" err="1">
                <a:solidFill>
                  <a:srgbClr val="000000"/>
                </a:solidFill>
                <a:latin typeface="Berlin Sans FB" panose="020E0602020502020306" pitchFamily="34" charset="0"/>
                <a:ea typeface=""/>
                <a:cs typeface=""/>
              </a:rPr>
              <a:t>proximité</a:t>
            </a:r>
            <a:endParaRPr lang="fr-CA" sz="1000" kern="0" dirty="0">
              <a:solidFill>
                <a:srgbClr val="000000"/>
              </a:solidFill>
              <a:latin typeface="Berlin Sans FB" panose="020E0602020502020306" pitchFamily="34" charset="0"/>
              <a:ea typeface=""/>
              <a:cs typeface=""/>
            </a:endParaRPr>
          </a:p>
        </p:txBody>
      </p:sp>
      <p:sp>
        <p:nvSpPr>
          <p:cNvPr id="21" name="ZoneTexte 26"/>
          <p:cNvSpPr txBox="1"/>
          <p:nvPr>
            <p:custDataLst>
              <p:tags r:id="rId12"/>
            </p:custDataLst>
          </p:nvPr>
        </p:nvSpPr>
        <p:spPr>
          <a:xfrm>
            <a:off x="4008698" y="7787397"/>
            <a:ext cx="1215482" cy="553998"/>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en-CA" sz="1000" kern="0" dirty="0" err="1">
                <a:solidFill>
                  <a:srgbClr val="000000"/>
                </a:solidFill>
                <a:latin typeface="Berlin Sans FB" panose="020E0602020502020306" pitchFamily="34" charset="0"/>
                <a:ea typeface=""/>
                <a:cs typeface=""/>
              </a:rPr>
              <a:t>Noémi-Maxime</a:t>
            </a:r>
            <a:r>
              <a:rPr lang="en-CA" sz="1000" kern="0" dirty="0">
                <a:solidFill>
                  <a:srgbClr val="000000"/>
                </a:solidFill>
                <a:latin typeface="Berlin Sans FB" panose="020E0602020502020306" pitchFamily="34" charset="0"/>
                <a:ea typeface=""/>
                <a:cs typeface=""/>
              </a:rPr>
              <a:t> Lutz, </a:t>
            </a:r>
          </a:p>
          <a:p>
            <a:pPr algn="ctr">
              <a:defRPr sz="1800" b="0" i="0" u="none" strike="noStrike" kern="0" cap="none" spc="0" baseline="0">
                <a:solidFill>
                  <a:srgbClr val="000000"/>
                </a:solidFill>
                <a:uFillTx/>
              </a:defRPr>
            </a:pPr>
            <a:r>
              <a:rPr lang="en-CA" sz="1000" kern="0" dirty="0" err="1">
                <a:solidFill>
                  <a:srgbClr val="000000"/>
                </a:solidFill>
                <a:latin typeface="Berlin Sans FB" panose="020E0602020502020306" pitchFamily="34" charset="0"/>
                <a:ea typeface=""/>
                <a:cs typeface=""/>
              </a:rPr>
              <a:t>Intervenante</a:t>
            </a:r>
            <a:r>
              <a:rPr lang="en-CA" sz="1000" kern="0" dirty="0">
                <a:solidFill>
                  <a:srgbClr val="000000"/>
                </a:solidFill>
                <a:latin typeface="Berlin Sans FB" panose="020E0602020502020306" pitchFamily="34" charset="0"/>
                <a:ea typeface=""/>
                <a:cs typeface=""/>
              </a:rPr>
              <a:t>                          </a:t>
            </a:r>
            <a:endParaRPr lang="fr-CA" sz="1000" kern="0" dirty="0">
              <a:solidFill>
                <a:srgbClr val="000000"/>
              </a:solidFill>
              <a:latin typeface="Berlin Sans FB" panose="020E0602020502020306" pitchFamily="34" charset="0"/>
              <a:ea typeface=""/>
              <a:cs typeface=""/>
            </a:endParaRPr>
          </a:p>
        </p:txBody>
      </p:sp>
      <p:sp>
        <p:nvSpPr>
          <p:cNvPr id="22" name="ZoneTexte 21"/>
          <p:cNvSpPr txBox="1"/>
          <p:nvPr/>
        </p:nvSpPr>
        <p:spPr>
          <a:xfrm>
            <a:off x="5460876" y="7845462"/>
            <a:ext cx="1079198" cy="400110"/>
          </a:xfrm>
          <a:prstGeom prst="rect">
            <a:avLst/>
          </a:prstGeom>
          <a:noFill/>
        </p:spPr>
        <p:txBody>
          <a:bodyPr wrap="square" rtlCol="0">
            <a:spAutoFit/>
          </a:bodyPr>
          <a:lstStyle/>
          <a:p>
            <a:pPr algn="ctr">
              <a:defRPr sz="1800" b="0" i="0" u="none" strike="noStrike" kern="0" cap="none" spc="0" baseline="0">
                <a:solidFill>
                  <a:srgbClr val="000000"/>
                </a:solidFill>
                <a:uFillTx/>
              </a:defRPr>
            </a:pPr>
            <a:r>
              <a:rPr lang="fr-CA" sz="1000" kern="0" dirty="0">
                <a:solidFill>
                  <a:srgbClr val="000000"/>
                </a:solidFill>
                <a:latin typeface="Berlin Sans FB" panose="020E0602020502020306" pitchFamily="34" charset="0"/>
                <a:ea typeface=""/>
                <a:cs typeface=""/>
              </a:rPr>
              <a:t>Maria </a:t>
            </a:r>
            <a:r>
              <a:rPr lang="fr-CA" sz="1000" kern="0" dirty="0" err="1">
                <a:solidFill>
                  <a:srgbClr val="000000"/>
                </a:solidFill>
                <a:latin typeface="Berlin Sans FB" panose="020E0602020502020306" pitchFamily="34" charset="0"/>
                <a:ea typeface=""/>
                <a:cs typeface=""/>
              </a:rPr>
              <a:t>Olaru</a:t>
            </a:r>
            <a:r>
              <a:rPr lang="fr-CA" sz="1000" kern="0" dirty="0">
                <a:solidFill>
                  <a:srgbClr val="000000"/>
                </a:solidFill>
                <a:latin typeface="Berlin Sans FB" panose="020E0602020502020306" pitchFamily="34" charset="0"/>
                <a:ea typeface=""/>
                <a:cs typeface=""/>
              </a:rPr>
              <a:t>,</a:t>
            </a:r>
          </a:p>
          <a:p>
            <a:pPr algn="ctr">
              <a:defRPr sz="1800" b="0" i="0" u="none" strike="noStrike" kern="0" cap="none" spc="0" baseline="0">
                <a:solidFill>
                  <a:srgbClr val="000000"/>
                </a:solidFill>
                <a:uFillTx/>
              </a:defRPr>
            </a:pPr>
            <a:r>
              <a:rPr lang="fr-CA" sz="1000" kern="0" dirty="0">
                <a:solidFill>
                  <a:srgbClr val="000000"/>
                </a:solidFill>
                <a:latin typeface="Berlin Sans FB" panose="020E0602020502020306" pitchFamily="34" charset="0"/>
                <a:ea typeface=""/>
                <a:cs typeface=""/>
              </a:rPr>
              <a:t>Intervenante </a:t>
            </a:r>
          </a:p>
        </p:txBody>
      </p:sp>
      <p:pic>
        <p:nvPicPr>
          <p:cNvPr id="27" name="Image 2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rot="10800000" flipV="1">
            <a:off x="2339661" y="6216179"/>
            <a:ext cx="1359774" cy="1586637"/>
          </a:xfrm>
          <a:prstGeom prst="rect">
            <a:avLst/>
          </a:prstGeom>
        </p:spPr>
      </p:pic>
      <p:sp>
        <p:nvSpPr>
          <p:cNvPr id="28" name="ZoneTexte 27"/>
          <p:cNvSpPr txBox="1"/>
          <p:nvPr/>
        </p:nvSpPr>
        <p:spPr>
          <a:xfrm>
            <a:off x="2381881" y="7834426"/>
            <a:ext cx="1390121" cy="553998"/>
          </a:xfrm>
          <a:prstGeom prst="rect">
            <a:avLst/>
          </a:prstGeom>
          <a:noFill/>
        </p:spPr>
        <p:txBody>
          <a:bodyPr wrap="square" rtlCol="0">
            <a:spAutoFit/>
          </a:bodyPr>
          <a:lstStyle/>
          <a:p>
            <a:pPr algn="ctr">
              <a:defRPr sz="1800" b="0" i="0" u="none" strike="noStrike" kern="0" cap="none" spc="0" baseline="0">
                <a:solidFill>
                  <a:srgbClr val="000000"/>
                </a:solidFill>
                <a:uFillTx/>
              </a:defRPr>
            </a:pPr>
            <a:r>
              <a:rPr lang="fr-CA" sz="1000" kern="0" dirty="0" smtClean="0">
                <a:solidFill>
                  <a:srgbClr val="000000"/>
                </a:solidFill>
                <a:latin typeface="Berlin Sans FB" panose="020E0602020502020306" pitchFamily="34" charset="0"/>
                <a:ea typeface=""/>
                <a:cs typeface=""/>
              </a:rPr>
              <a:t>Alicia Élizabeth Morales,</a:t>
            </a:r>
            <a:endParaRPr lang="fr-CA" sz="1000" kern="0" dirty="0">
              <a:solidFill>
                <a:srgbClr val="000000"/>
              </a:solidFill>
              <a:latin typeface="Berlin Sans FB" panose="020E0602020502020306" pitchFamily="34" charset="0"/>
              <a:ea typeface=""/>
              <a:cs typeface=""/>
            </a:endParaRPr>
          </a:p>
          <a:p>
            <a:pPr algn="ctr">
              <a:defRPr sz="1800" b="0" i="0" u="none" strike="noStrike" kern="0" cap="none" spc="0" baseline="0">
                <a:solidFill>
                  <a:srgbClr val="000000"/>
                </a:solidFill>
                <a:uFillTx/>
              </a:defRPr>
            </a:pPr>
            <a:r>
              <a:rPr lang="fr-CA" sz="1000" kern="0" dirty="0">
                <a:solidFill>
                  <a:srgbClr val="000000"/>
                </a:solidFill>
                <a:latin typeface="Berlin Sans FB" panose="020E0602020502020306" pitchFamily="34" charset="0"/>
                <a:ea typeface=""/>
                <a:cs typeface=""/>
              </a:rPr>
              <a:t>Intervenante </a:t>
            </a:r>
          </a:p>
        </p:txBody>
      </p:sp>
    </p:spTree>
    <p:extLst>
      <p:ext uri="{BB962C8B-B14F-4D97-AF65-F5344CB8AC3E}">
        <p14:creationId xmlns:p14="http://schemas.microsoft.com/office/powerpoint/2010/main" val="3055452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alphaModFix amt="21000"/>
            <a:lum/>
          </a:blip>
          <a:srcRect/>
          <a:stretch>
            <a:fillRect t="-10000" b="-10000"/>
          </a:stretch>
        </a:blip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5652" y="631510"/>
            <a:ext cx="1258028" cy="1422769"/>
          </a:xfrm>
          <a:prstGeom prst="rect">
            <a:avLst/>
          </a:prstGeom>
        </p:spPr>
      </p:pic>
      <p:pic>
        <p:nvPicPr>
          <p:cNvPr id="3" name="Imag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2977" y="611560"/>
            <a:ext cx="1270424" cy="1592607"/>
          </a:xfrm>
          <a:prstGeom prst="rect">
            <a:avLst/>
          </a:prstGeom>
          <a:ln>
            <a:noFill/>
          </a:ln>
          <a:effectLst>
            <a:outerShdw blurRad="190500" algn="tl" rotWithShape="0">
              <a:srgbClr val="000000">
                <a:alpha val="70000"/>
              </a:srgbClr>
            </a:outerShdw>
          </a:effectLst>
        </p:spPr>
      </p:pic>
      <p:sp>
        <p:nvSpPr>
          <p:cNvPr id="4" name="ZoneTexte 3"/>
          <p:cNvSpPr txBox="1"/>
          <p:nvPr/>
        </p:nvSpPr>
        <p:spPr>
          <a:xfrm>
            <a:off x="2881526" y="2216024"/>
            <a:ext cx="1260905" cy="553998"/>
          </a:xfrm>
          <a:prstGeom prst="rect">
            <a:avLst/>
          </a:prstGeom>
          <a:noFill/>
        </p:spPr>
        <p:txBody>
          <a:bodyPr wrap="square" rtlCol="0">
            <a:spAutoFit/>
          </a:bodyPr>
          <a:lstStyle/>
          <a:p>
            <a:pPr algn="ctr">
              <a:defRPr sz="1800" b="0" i="0" u="none" strike="noStrike" kern="0" cap="none" spc="0" baseline="0">
                <a:solidFill>
                  <a:srgbClr val="000000"/>
                </a:solidFill>
                <a:uFillTx/>
              </a:defRPr>
            </a:pPr>
            <a:r>
              <a:rPr lang="fr-CA" sz="1000" kern="0" dirty="0">
                <a:solidFill>
                  <a:srgbClr val="000000"/>
                </a:solidFill>
                <a:latin typeface="Berlin Sans FB" panose="020E0602020502020306" pitchFamily="34" charset="0"/>
                <a:ea typeface=""/>
                <a:cs typeface=""/>
              </a:rPr>
              <a:t>Catherine </a:t>
            </a:r>
            <a:r>
              <a:rPr lang="fr-CA" sz="1000" kern="0" dirty="0" smtClean="0">
                <a:solidFill>
                  <a:srgbClr val="000000"/>
                </a:solidFill>
                <a:latin typeface="Berlin Sans FB" panose="020E0602020502020306" pitchFamily="34" charset="0"/>
                <a:ea typeface=""/>
                <a:cs typeface=""/>
              </a:rPr>
              <a:t>Durand-Grenier, Intervenante</a:t>
            </a:r>
            <a:endParaRPr lang="fr-CA" sz="1000" kern="0" dirty="0">
              <a:solidFill>
                <a:srgbClr val="000000"/>
              </a:solidFill>
              <a:latin typeface="Berlin Sans FB" panose="020E0602020502020306" pitchFamily="34" charset="0"/>
              <a:ea typeface=""/>
              <a:cs typeface=""/>
            </a:endParaRPr>
          </a:p>
        </p:txBody>
      </p:sp>
      <p:pic>
        <p:nvPicPr>
          <p:cNvPr id="5" name="Imag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1186" y="2881381"/>
            <a:ext cx="1194455" cy="1592607"/>
          </a:xfrm>
          <a:prstGeom prst="rect">
            <a:avLst/>
          </a:prstGeom>
        </p:spPr>
      </p:pic>
      <p:pic>
        <p:nvPicPr>
          <p:cNvPr id="6" name="Imag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33746" y="2842816"/>
            <a:ext cx="1257742" cy="1570212"/>
          </a:xfrm>
          <a:prstGeom prst="rect">
            <a:avLst/>
          </a:prstGeom>
        </p:spPr>
      </p:pic>
      <p:sp>
        <p:nvSpPr>
          <p:cNvPr id="8" name="ZoneTexte 7"/>
          <p:cNvSpPr txBox="1"/>
          <p:nvPr/>
        </p:nvSpPr>
        <p:spPr>
          <a:xfrm>
            <a:off x="1012816" y="4458451"/>
            <a:ext cx="1192825" cy="400110"/>
          </a:xfrm>
          <a:prstGeom prst="rect">
            <a:avLst/>
          </a:prstGeom>
          <a:noFill/>
        </p:spPr>
        <p:txBody>
          <a:bodyPr wrap="square" rtlCol="0">
            <a:spAutoFit/>
          </a:bodyPr>
          <a:lstStyle/>
          <a:p>
            <a:pPr algn="ctr">
              <a:defRPr sz="1800" b="0" i="0" u="none" strike="noStrike" kern="0" cap="none" spc="0" baseline="0">
                <a:solidFill>
                  <a:srgbClr val="000000"/>
                </a:solidFill>
                <a:uFillTx/>
              </a:defRPr>
            </a:pPr>
            <a:r>
              <a:rPr lang="fr-CA" sz="1000" kern="0" dirty="0" err="1" smtClean="0">
                <a:solidFill>
                  <a:srgbClr val="000000"/>
                </a:solidFill>
                <a:latin typeface="Berlin Sans FB" panose="020E0602020502020306" pitchFamily="34" charset="0"/>
                <a:ea typeface=""/>
                <a:cs typeface=""/>
              </a:rPr>
              <a:t>Audréanne</a:t>
            </a:r>
            <a:r>
              <a:rPr lang="fr-CA" sz="1000" kern="0" dirty="0" smtClean="0">
                <a:solidFill>
                  <a:srgbClr val="000000"/>
                </a:solidFill>
                <a:latin typeface="Berlin Sans FB" panose="020E0602020502020306" pitchFamily="34" charset="0"/>
                <a:ea typeface=""/>
                <a:cs typeface=""/>
              </a:rPr>
              <a:t> Smith, Intervenante</a:t>
            </a:r>
            <a:endParaRPr lang="fr-CA" sz="1000" kern="0" dirty="0">
              <a:solidFill>
                <a:srgbClr val="000000"/>
              </a:solidFill>
              <a:latin typeface="Berlin Sans FB" panose="020E0602020502020306" pitchFamily="34" charset="0"/>
              <a:ea typeface=""/>
              <a:cs typeface=""/>
            </a:endParaRPr>
          </a:p>
        </p:txBody>
      </p:sp>
      <p:sp>
        <p:nvSpPr>
          <p:cNvPr id="9" name="ZoneTexte 8"/>
          <p:cNvSpPr txBox="1"/>
          <p:nvPr/>
        </p:nvSpPr>
        <p:spPr>
          <a:xfrm>
            <a:off x="4901907" y="2090721"/>
            <a:ext cx="1365517" cy="400110"/>
          </a:xfrm>
          <a:prstGeom prst="rect">
            <a:avLst/>
          </a:prstGeom>
          <a:noFill/>
        </p:spPr>
        <p:txBody>
          <a:bodyPr wrap="square" rtlCol="0">
            <a:spAutoFit/>
          </a:bodyPr>
          <a:lstStyle/>
          <a:p>
            <a:pPr algn="ctr">
              <a:defRPr sz="1800" b="0" i="0" u="none" strike="noStrike" kern="0" cap="none" spc="0" baseline="0">
                <a:solidFill>
                  <a:srgbClr val="000000"/>
                </a:solidFill>
                <a:uFillTx/>
              </a:defRPr>
            </a:pPr>
            <a:r>
              <a:rPr lang="fr-CA" sz="1000" kern="0" dirty="0" smtClean="0">
                <a:solidFill>
                  <a:srgbClr val="000000"/>
                </a:solidFill>
                <a:latin typeface="Berlin Sans FB" panose="020E0602020502020306" pitchFamily="34" charset="0"/>
                <a:ea typeface=""/>
                <a:cs typeface=""/>
              </a:rPr>
              <a:t>Alice Bilodeau,</a:t>
            </a:r>
          </a:p>
          <a:p>
            <a:pPr algn="ctr">
              <a:defRPr sz="1800" b="0" i="0" u="none" strike="noStrike" kern="0" cap="none" spc="0" baseline="0">
                <a:solidFill>
                  <a:srgbClr val="000000"/>
                </a:solidFill>
                <a:uFillTx/>
              </a:defRPr>
            </a:pPr>
            <a:r>
              <a:rPr lang="fr-CA" sz="1000" kern="0" dirty="0" smtClean="0">
                <a:solidFill>
                  <a:srgbClr val="000000"/>
                </a:solidFill>
                <a:latin typeface="Berlin Sans FB" panose="020E0602020502020306" pitchFamily="34" charset="0"/>
                <a:ea typeface=""/>
                <a:cs typeface=""/>
              </a:rPr>
              <a:t>Intervenante</a:t>
            </a:r>
            <a:endParaRPr lang="fr-CA" sz="1000" kern="0" dirty="0">
              <a:solidFill>
                <a:srgbClr val="000000"/>
              </a:solidFill>
              <a:latin typeface="Berlin Sans FB" panose="020E0602020502020306" pitchFamily="34" charset="0"/>
              <a:ea typeface=""/>
              <a:cs typeface=""/>
            </a:endParaRPr>
          </a:p>
        </p:txBody>
      </p:sp>
      <p:sp>
        <p:nvSpPr>
          <p:cNvPr id="10" name="ZoneTexte 9"/>
          <p:cNvSpPr txBox="1"/>
          <p:nvPr/>
        </p:nvSpPr>
        <p:spPr>
          <a:xfrm>
            <a:off x="2881526" y="4475013"/>
            <a:ext cx="1308302" cy="400110"/>
          </a:xfrm>
          <a:prstGeom prst="rect">
            <a:avLst/>
          </a:prstGeom>
          <a:noFill/>
        </p:spPr>
        <p:txBody>
          <a:bodyPr wrap="square" rtlCol="0">
            <a:spAutoFit/>
          </a:bodyPr>
          <a:lstStyle/>
          <a:p>
            <a:pPr algn="ctr">
              <a:defRPr sz="1800" b="0" i="0" u="none" strike="noStrike" kern="0" cap="none" spc="0" baseline="0">
                <a:solidFill>
                  <a:srgbClr val="000000"/>
                </a:solidFill>
                <a:uFillTx/>
              </a:defRPr>
            </a:pPr>
            <a:r>
              <a:rPr lang="fr-CA" sz="1000" kern="0" dirty="0" smtClean="0">
                <a:solidFill>
                  <a:srgbClr val="000000"/>
                </a:solidFill>
                <a:latin typeface="Berlin Sans FB" panose="020E0602020502020306" pitchFamily="34" charset="0"/>
                <a:ea typeface=""/>
                <a:cs typeface=""/>
              </a:rPr>
              <a:t>Stéphanie Aubin,</a:t>
            </a:r>
          </a:p>
          <a:p>
            <a:pPr algn="ctr">
              <a:defRPr sz="1800" b="0" i="0" u="none" strike="noStrike" kern="0" cap="none" spc="0" baseline="0">
                <a:solidFill>
                  <a:srgbClr val="000000"/>
                </a:solidFill>
                <a:uFillTx/>
              </a:defRPr>
            </a:pPr>
            <a:r>
              <a:rPr lang="fr-CA" sz="1000" kern="0" dirty="0" smtClean="0">
                <a:solidFill>
                  <a:srgbClr val="000000"/>
                </a:solidFill>
                <a:latin typeface="Berlin Sans FB" panose="020E0602020502020306" pitchFamily="34" charset="0"/>
                <a:ea typeface=""/>
                <a:cs typeface=""/>
              </a:rPr>
              <a:t>Intervenante</a:t>
            </a:r>
            <a:endParaRPr lang="fr-CA" sz="1000" kern="0" dirty="0">
              <a:solidFill>
                <a:srgbClr val="000000"/>
              </a:solidFill>
              <a:latin typeface="Berlin Sans FB" panose="020E0602020502020306" pitchFamily="34" charset="0"/>
              <a:ea typeface=""/>
              <a:cs typeface=""/>
            </a:endParaRPr>
          </a:p>
        </p:txBody>
      </p:sp>
      <p:sp>
        <p:nvSpPr>
          <p:cNvPr id="21" name="ZoneTexte 20"/>
          <p:cNvSpPr txBox="1"/>
          <p:nvPr/>
        </p:nvSpPr>
        <p:spPr>
          <a:xfrm>
            <a:off x="5333497" y="7164288"/>
            <a:ext cx="1308302" cy="400110"/>
          </a:xfrm>
          <a:prstGeom prst="rect">
            <a:avLst/>
          </a:prstGeom>
          <a:noFill/>
        </p:spPr>
        <p:txBody>
          <a:bodyPr wrap="square" rtlCol="0">
            <a:spAutoFit/>
          </a:bodyPr>
          <a:lstStyle/>
          <a:p>
            <a:pPr algn="ctr">
              <a:defRPr sz="1800" b="0" i="0" u="none" strike="noStrike" kern="0" cap="none" spc="0" baseline="0">
                <a:solidFill>
                  <a:srgbClr val="000000"/>
                </a:solidFill>
                <a:uFillTx/>
              </a:defRPr>
            </a:pPr>
            <a:r>
              <a:rPr lang="fr-CA" sz="1000" kern="0" dirty="0" smtClean="0">
                <a:solidFill>
                  <a:srgbClr val="000000"/>
                </a:solidFill>
                <a:latin typeface="Berlin Sans FB" panose="020E0602020502020306" pitchFamily="34" charset="0"/>
                <a:ea typeface=""/>
                <a:cs typeface=""/>
              </a:rPr>
              <a:t>Stéphanie Aubin,</a:t>
            </a:r>
          </a:p>
          <a:p>
            <a:pPr algn="ctr">
              <a:defRPr sz="1800" b="0" i="0" u="none" strike="noStrike" kern="0" cap="none" spc="0" baseline="0">
                <a:solidFill>
                  <a:srgbClr val="000000"/>
                </a:solidFill>
                <a:uFillTx/>
              </a:defRPr>
            </a:pPr>
            <a:r>
              <a:rPr lang="fr-CA" sz="1000" kern="0" dirty="0" smtClean="0">
                <a:solidFill>
                  <a:srgbClr val="000000"/>
                </a:solidFill>
                <a:latin typeface="Berlin Sans FB" panose="020E0602020502020306" pitchFamily="34" charset="0"/>
                <a:ea typeface=""/>
                <a:cs typeface=""/>
              </a:rPr>
              <a:t>Travail de proximité</a:t>
            </a:r>
            <a:endParaRPr lang="fr-CA" sz="1000" kern="0" dirty="0">
              <a:solidFill>
                <a:srgbClr val="000000"/>
              </a:solidFill>
              <a:latin typeface="Berlin Sans FB" panose="020E0602020502020306" pitchFamily="34" charset="0"/>
              <a:ea typeface=""/>
              <a:cs typeface=""/>
            </a:endParaRPr>
          </a:p>
        </p:txBody>
      </p:sp>
      <p:sp>
        <p:nvSpPr>
          <p:cNvPr id="28" name="ZoneTexte 26"/>
          <p:cNvSpPr txBox="1"/>
          <p:nvPr>
            <p:custDataLst>
              <p:tags r:id="rId1"/>
            </p:custDataLst>
          </p:nvPr>
        </p:nvSpPr>
        <p:spPr>
          <a:xfrm>
            <a:off x="657341" y="7288671"/>
            <a:ext cx="1403505" cy="400110"/>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en-CA" sz="1000" kern="0" dirty="0">
                <a:solidFill>
                  <a:srgbClr val="000000"/>
                </a:solidFill>
                <a:latin typeface="Berlin Sans FB" panose="020E0602020502020306" pitchFamily="34" charset="0"/>
                <a:ea typeface=""/>
                <a:cs typeface=""/>
              </a:rPr>
              <a:t>Julie </a:t>
            </a:r>
            <a:r>
              <a:rPr lang="en-CA" sz="1000" kern="0" dirty="0" err="1">
                <a:solidFill>
                  <a:srgbClr val="000000"/>
                </a:solidFill>
                <a:latin typeface="Berlin Sans FB" panose="020E0602020502020306" pitchFamily="34" charset="0"/>
                <a:ea typeface=""/>
                <a:cs typeface=""/>
              </a:rPr>
              <a:t>L.Desgroseilliers</a:t>
            </a:r>
            <a:r>
              <a:rPr lang="en-CA" sz="1000" kern="0" dirty="0">
                <a:solidFill>
                  <a:srgbClr val="000000"/>
                </a:solidFill>
                <a:latin typeface="Berlin Sans FB" panose="020E0602020502020306" pitchFamily="34" charset="0"/>
                <a:ea typeface=""/>
                <a:cs typeface=""/>
              </a:rPr>
              <a:t>, </a:t>
            </a:r>
          </a:p>
          <a:p>
            <a:pPr algn="ctr">
              <a:defRPr sz="1800" b="0" i="0" u="none" strike="noStrike" kern="0" cap="none" spc="0" baseline="0">
                <a:solidFill>
                  <a:srgbClr val="000000"/>
                </a:solidFill>
                <a:uFillTx/>
              </a:defRPr>
            </a:pPr>
            <a:r>
              <a:rPr lang="en-CA" sz="1000" kern="0" dirty="0" smtClean="0">
                <a:solidFill>
                  <a:srgbClr val="000000"/>
                </a:solidFill>
                <a:latin typeface="Berlin Sans FB" panose="020E0602020502020306" pitchFamily="34" charset="0"/>
                <a:ea typeface=""/>
                <a:cs typeface=""/>
              </a:rPr>
              <a:t>Travail </a:t>
            </a:r>
            <a:r>
              <a:rPr lang="en-CA" sz="1000" kern="0" dirty="0">
                <a:solidFill>
                  <a:srgbClr val="000000"/>
                </a:solidFill>
                <a:latin typeface="Berlin Sans FB" panose="020E0602020502020306" pitchFamily="34" charset="0"/>
                <a:ea typeface=""/>
                <a:cs typeface=""/>
              </a:rPr>
              <a:t>de  </a:t>
            </a:r>
            <a:r>
              <a:rPr lang="en-CA" sz="1000" kern="0" dirty="0" err="1">
                <a:solidFill>
                  <a:srgbClr val="000000"/>
                </a:solidFill>
                <a:latin typeface="Berlin Sans FB" panose="020E0602020502020306" pitchFamily="34" charset="0"/>
                <a:ea typeface=""/>
                <a:cs typeface=""/>
              </a:rPr>
              <a:t>proximité</a:t>
            </a:r>
            <a:r>
              <a:rPr lang="en-CA" sz="1000" kern="0" dirty="0">
                <a:solidFill>
                  <a:srgbClr val="000000"/>
                </a:solidFill>
                <a:latin typeface="Berlin Sans FB" panose="020E0602020502020306" pitchFamily="34" charset="0"/>
                <a:ea typeface=""/>
                <a:cs typeface=""/>
              </a:rPr>
              <a:t>                          </a:t>
            </a:r>
            <a:endParaRPr lang="fr-CA" sz="1000" kern="0" dirty="0">
              <a:solidFill>
                <a:srgbClr val="000000"/>
              </a:solidFill>
              <a:latin typeface="Berlin Sans FB" panose="020E0602020502020306" pitchFamily="34" charset="0"/>
              <a:ea typeface=""/>
              <a:cs typeface=""/>
            </a:endParaRPr>
          </a:p>
        </p:txBody>
      </p:sp>
      <p:sp>
        <p:nvSpPr>
          <p:cNvPr id="29" name="ZoneTexte 28"/>
          <p:cNvSpPr txBox="1"/>
          <p:nvPr/>
        </p:nvSpPr>
        <p:spPr>
          <a:xfrm>
            <a:off x="3665952" y="7268234"/>
            <a:ext cx="1419232" cy="400110"/>
          </a:xfrm>
          <a:prstGeom prst="rect">
            <a:avLst/>
          </a:prstGeom>
          <a:noFill/>
        </p:spPr>
        <p:txBody>
          <a:bodyPr wrap="square" rtlCol="0">
            <a:spAutoFit/>
          </a:bodyPr>
          <a:lstStyle/>
          <a:p>
            <a:pPr algn="ctr">
              <a:defRPr sz="1800" b="0" i="0" u="none" strike="noStrike" kern="0" cap="none" spc="0" baseline="0">
                <a:solidFill>
                  <a:srgbClr val="000000"/>
                </a:solidFill>
                <a:uFillTx/>
              </a:defRPr>
            </a:pPr>
            <a:r>
              <a:rPr lang="fr-CA" sz="1000" kern="0" dirty="0" smtClean="0">
                <a:solidFill>
                  <a:srgbClr val="000000"/>
                </a:solidFill>
                <a:latin typeface="Berlin Sans FB" panose="020E0602020502020306" pitchFamily="34" charset="0"/>
                <a:ea typeface=""/>
                <a:cs typeface=""/>
              </a:rPr>
              <a:t>Geneviève </a:t>
            </a:r>
            <a:r>
              <a:rPr lang="fr-CA" sz="1000" kern="0" dirty="0" err="1" smtClean="0">
                <a:solidFill>
                  <a:srgbClr val="000000"/>
                </a:solidFill>
                <a:latin typeface="Berlin Sans FB" panose="020E0602020502020306" pitchFamily="34" charset="0"/>
                <a:ea typeface=""/>
                <a:cs typeface=""/>
              </a:rPr>
              <a:t>Bohemier</a:t>
            </a:r>
            <a:r>
              <a:rPr lang="fr-CA" sz="1000" kern="0" dirty="0" smtClean="0">
                <a:solidFill>
                  <a:srgbClr val="000000"/>
                </a:solidFill>
                <a:latin typeface="Berlin Sans FB" panose="020E0602020502020306" pitchFamily="34" charset="0"/>
                <a:ea typeface=""/>
                <a:cs typeface=""/>
              </a:rPr>
              <a:t>, </a:t>
            </a:r>
            <a:r>
              <a:rPr lang="fr-CA" sz="1000" kern="0" dirty="0">
                <a:solidFill>
                  <a:srgbClr val="000000"/>
                </a:solidFill>
                <a:latin typeface="Berlin Sans FB" panose="020E0602020502020306" pitchFamily="34" charset="0"/>
                <a:ea typeface=""/>
                <a:cs typeface=""/>
              </a:rPr>
              <a:t>Travail de proximité</a:t>
            </a:r>
          </a:p>
        </p:txBody>
      </p:sp>
      <p:sp>
        <p:nvSpPr>
          <p:cNvPr id="30" name="ZoneTexte 29"/>
          <p:cNvSpPr txBox="1"/>
          <p:nvPr/>
        </p:nvSpPr>
        <p:spPr>
          <a:xfrm>
            <a:off x="2204863" y="7288671"/>
            <a:ext cx="1353326" cy="400110"/>
          </a:xfrm>
          <a:prstGeom prst="rect">
            <a:avLst/>
          </a:prstGeom>
          <a:noFill/>
        </p:spPr>
        <p:txBody>
          <a:bodyPr wrap="square" rtlCol="0">
            <a:spAutoFit/>
          </a:bodyPr>
          <a:lstStyle/>
          <a:p>
            <a:pPr algn="ctr"/>
            <a:r>
              <a:rPr lang="fr-CA" sz="1000" kern="0" dirty="0">
                <a:solidFill>
                  <a:srgbClr val="000000"/>
                </a:solidFill>
                <a:latin typeface="Berlin Sans FB" panose="020E0602020502020306" pitchFamily="34" charset="0"/>
                <a:ea typeface=""/>
                <a:cs typeface=""/>
              </a:rPr>
              <a:t>Pascal </a:t>
            </a:r>
            <a:r>
              <a:rPr lang="fr-CA" sz="1000" kern="0" dirty="0" err="1">
                <a:solidFill>
                  <a:srgbClr val="000000"/>
                </a:solidFill>
                <a:latin typeface="Berlin Sans FB" panose="020E0602020502020306" pitchFamily="34" charset="0"/>
                <a:ea typeface=""/>
                <a:cs typeface=""/>
              </a:rPr>
              <a:t>Chalifoux</a:t>
            </a:r>
            <a:r>
              <a:rPr lang="fr-CA" sz="1000" kern="0" dirty="0">
                <a:solidFill>
                  <a:srgbClr val="000000"/>
                </a:solidFill>
                <a:latin typeface="Berlin Sans FB" panose="020E0602020502020306" pitchFamily="34" charset="0"/>
                <a:ea typeface=""/>
                <a:cs typeface=""/>
              </a:rPr>
              <a:t> </a:t>
            </a:r>
          </a:p>
          <a:p>
            <a:pPr algn="ctr"/>
            <a:r>
              <a:rPr lang="fr-CA" sz="1000" kern="0" dirty="0">
                <a:solidFill>
                  <a:srgbClr val="000000"/>
                </a:solidFill>
                <a:latin typeface="Berlin Sans FB" panose="020E0602020502020306" pitchFamily="34" charset="0"/>
                <a:ea typeface=""/>
                <a:cs typeface=""/>
              </a:rPr>
              <a:t>Travail </a:t>
            </a:r>
            <a:r>
              <a:rPr lang="fr-CA" sz="1000" kern="0" dirty="0" smtClean="0">
                <a:solidFill>
                  <a:srgbClr val="000000"/>
                </a:solidFill>
                <a:latin typeface="Berlin Sans FB" panose="020E0602020502020306" pitchFamily="34" charset="0"/>
                <a:ea typeface=""/>
                <a:cs typeface=""/>
              </a:rPr>
              <a:t>de proximité</a:t>
            </a:r>
            <a:endParaRPr lang="fr-CA" sz="1000" kern="0" dirty="0">
              <a:solidFill>
                <a:srgbClr val="000000"/>
              </a:solidFill>
              <a:latin typeface="Berlin Sans FB" panose="020E0602020502020306" pitchFamily="34" charset="0"/>
              <a:ea typeface=""/>
              <a:cs typeface=""/>
            </a:endParaRPr>
          </a:p>
        </p:txBody>
      </p:sp>
      <p:pic>
        <p:nvPicPr>
          <p:cNvPr id="31" name="Image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6200000">
            <a:off x="1991294" y="5793682"/>
            <a:ext cx="1708559" cy="1281419"/>
          </a:xfrm>
          <a:prstGeom prst="rect">
            <a:avLst/>
          </a:prstGeom>
        </p:spPr>
      </p:pic>
      <p:pic>
        <p:nvPicPr>
          <p:cNvPr id="32" name="Imag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7342" y="5596781"/>
            <a:ext cx="1407626" cy="1670667"/>
          </a:xfrm>
          <a:prstGeom prst="rect">
            <a:avLst/>
          </a:prstGeom>
        </p:spPr>
      </p:pic>
      <p:pic>
        <p:nvPicPr>
          <p:cNvPr id="33" name="Image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80388" y="5580112"/>
            <a:ext cx="1459004" cy="1519238"/>
          </a:xfrm>
          <a:prstGeom prst="rect">
            <a:avLst/>
          </a:prstGeom>
        </p:spPr>
      </p:pic>
      <p:sp>
        <p:nvSpPr>
          <p:cNvPr id="34" name="Rectangle 43"/>
          <p:cNvSpPr/>
          <p:nvPr>
            <p:custDataLst>
              <p:tags r:id="rId2"/>
            </p:custDataLst>
          </p:nvPr>
        </p:nvSpPr>
        <p:spPr>
          <a:xfrm>
            <a:off x="28590" y="5076056"/>
            <a:ext cx="6857999" cy="307777"/>
          </a:xfrm>
          <a:prstGeom prst="rect">
            <a:avLst/>
          </a:prstGeom>
          <a:noFill/>
          <a:ln>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A" sz="1400" dirty="0">
                <a:solidFill>
                  <a:schemeClr val="tx2"/>
                </a:solidFill>
                <a:latin typeface="Berlin Sans FB" panose="020E0602020502020306" pitchFamily="34" charset="0"/>
                <a:ea typeface="Times New Roman" panose="02020603050405020304" pitchFamily="18" charset="0"/>
                <a:cs typeface="Times New Roman" panose="02020603050405020304" pitchFamily="18" charset="0"/>
              </a:rPr>
              <a:t>Travail de proximité (RUE)</a:t>
            </a:r>
          </a:p>
        </p:txBody>
      </p:sp>
      <p:pic>
        <p:nvPicPr>
          <p:cNvPr id="35" name="Imag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01207" y="5580112"/>
            <a:ext cx="1257742" cy="1570212"/>
          </a:xfrm>
          <a:prstGeom prst="rect">
            <a:avLst/>
          </a:prstGeom>
        </p:spPr>
      </p:pic>
      <p:pic>
        <p:nvPicPr>
          <p:cNvPr id="37" name="Image 36"/>
          <p:cNvPicPr/>
          <p:nvPr/>
        </p:nvPicPr>
        <p:blipFill>
          <a:blip r:embed="rId12">
            <a:extLst>
              <a:ext uri="{28A0092B-C50C-407E-A947-70E740481C1C}">
                <a14:useLocalDpi xmlns:a14="http://schemas.microsoft.com/office/drawing/2010/main" val="0"/>
              </a:ext>
            </a:extLst>
          </a:blip>
          <a:srcRect/>
          <a:stretch>
            <a:fillRect/>
          </a:stretch>
        </p:blipFill>
        <p:spPr bwMode="auto">
          <a:xfrm>
            <a:off x="966271" y="512037"/>
            <a:ext cx="1194455" cy="1864997"/>
          </a:xfrm>
          <a:prstGeom prst="rect">
            <a:avLst/>
          </a:prstGeom>
          <a:noFill/>
        </p:spPr>
      </p:pic>
      <p:pic>
        <p:nvPicPr>
          <p:cNvPr id="38" name="Image 3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721330" y="2854875"/>
            <a:ext cx="1546094" cy="1546094"/>
          </a:xfrm>
          <a:prstGeom prst="rect">
            <a:avLst/>
          </a:prstGeom>
        </p:spPr>
      </p:pic>
      <p:sp>
        <p:nvSpPr>
          <p:cNvPr id="46" name="ZoneTexte 45"/>
          <p:cNvSpPr txBox="1"/>
          <p:nvPr/>
        </p:nvSpPr>
        <p:spPr>
          <a:xfrm>
            <a:off x="856958" y="2401645"/>
            <a:ext cx="1474862" cy="400110"/>
          </a:xfrm>
          <a:prstGeom prst="rect">
            <a:avLst/>
          </a:prstGeom>
          <a:noFill/>
        </p:spPr>
        <p:txBody>
          <a:bodyPr wrap="square" rtlCol="0">
            <a:spAutoFit/>
          </a:bodyPr>
          <a:lstStyle/>
          <a:p>
            <a:pPr algn="ctr">
              <a:defRPr sz="1800" b="0" i="0" u="none" strike="noStrike" kern="0" cap="none" spc="0" baseline="0">
                <a:solidFill>
                  <a:srgbClr val="000000"/>
                </a:solidFill>
                <a:uFillTx/>
              </a:defRPr>
            </a:pPr>
            <a:r>
              <a:rPr lang="fr-CA" sz="1000" kern="0" dirty="0" smtClean="0">
                <a:solidFill>
                  <a:srgbClr val="000000"/>
                </a:solidFill>
                <a:latin typeface="Berlin Sans FB" panose="020E0602020502020306" pitchFamily="34" charset="0"/>
                <a:ea typeface=""/>
                <a:cs typeface=""/>
              </a:rPr>
              <a:t>Geneviève </a:t>
            </a:r>
            <a:r>
              <a:rPr lang="fr-CA" sz="1000" kern="0" dirty="0">
                <a:solidFill>
                  <a:srgbClr val="000000"/>
                </a:solidFill>
                <a:latin typeface="Berlin Sans FB" panose="020E0602020502020306" pitchFamily="34" charset="0"/>
                <a:ea typeface=""/>
                <a:cs typeface=""/>
              </a:rPr>
              <a:t>R</a:t>
            </a:r>
            <a:r>
              <a:rPr lang="fr-CA" sz="1000" kern="0" dirty="0" smtClean="0">
                <a:solidFill>
                  <a:srgbClr val="000000"/>
                </a:solidFill>
                <a:latin typeface="Berlin Sans FB" panose="020E0602020502020306" pitchFamily="34" charset="0"/>
                <a:ea typeface=""/>
                <a:cs typeface=""/>
              </a:rPr>
              <a:t>aymond,</a:t>
            </a:r>
          </a:p>
          <a:p>
            <a:pPr algn="ctr">
              <a:defRPr sz="1800" b="0" i="0" u="none" strike="noStrike" kern="0" cap="none" spc="0" baseline="0">
                <a:solidFill>
                  <a:srgbClr val="000000"/>
                </a:solidFill>
                <a:uFillTx/>
              </a:defRPr>
            </a:pPr>
            <a:r>
              <a:rPr lang="fr-CA" sz="1000" kern="0" dirty="0" smtClean="0">
                <a:solidFill>
                  <a:srgbClr val="000000"/>
                </a:solidFill>
                <a:latin typeface="Berlin Sans FB" panose="020E0602020502020306" pitchFamily="34" charset="0"/>
                <a:ea typeface=""/>
                <a:cs typeface=""/>
              </a:rPr>
              <a:t>Intervenante</a:t>
            </a:r>
            <a:endParaRPr lang="fr-CA" sz="1000" kern="0" dirty="0">
              <a:solidFill>
                <a:srgbClr val="000000"/>
              </a:solidFill>
              <a:latin typeface="Berlin Sans FB" panose="020E0602020502020306" pitchFamily="34" charset="0"/>
              <a:ea typeface=""/>
              <a:cs typeface=""/>
            </a:endParaRPr>
          </a:p>
        </p:txBody>
      </p:sp>
      <p:sp>
        <p:nvSpPr>
          <p:cNvPr id="47" name="ZoneTexte 46"/>
          <p:cNvSpPr txBox="1"/>
          <p:nvPr/>
        </p:nvSpPr>
        <p:spPr>
          <a:xfrm>
            <a:off x="4721330" y="4475013"/>
            <a:ext cx="1546094" cy="400110"/>
          </a:xfrm>
          <a:prstGeom prst="rect">
            <a:avLst/>
          </a:prstGeom>
          <a:noFill/>
        </p:spPr>
        <p:txBody>
          <a:bodyPr wrap="square" rtlCol="0">
            <a:spAutoFit/>
          </a:bodyPr>
          <a:lstStyle/>
          <a:p>
            <a:pPr algn="ctr">
              <a:defRPr sz="1800" b="0" i="0" u="none" strike="noStrike" kern="0" cap="none" spc="0" baseline="0">
                <a:solidFill>
                  <a:srgbClr val="000000"/>
                </a:solidFill>
                <a:uFillTx/>
              </a:defRPr>
            </a:pPr>
            <a:r>
              <a:rPr lang="fr-CA" sz="1000" kern="0" dirty="0" smtClean="0">
                <a:solidFill>
                  <a:srgbClr val="000000"/>
                </a:solidFill>
                <a:latin typeface="Berlin Sans FB" panose="020E0602020502020306" pitchFamily="34" charset="0"/>
                <a:ea typeface=""/>
                <a:cs typeface=""/>
              </a:rPr>
              <a:t>Julie Roy,</a:t>
            </a:r>
          </a:p>
          <a:p>
            <a:pPr algn="ctr">
              <a:defRPr sz="1800" b="0" i="0" u="none" strike="noStrike" kern="0" cap="none" spc="0" baseline="0">
                <a:solidFill>
                  <a:srgbClr val="000000"/>
                </a:solidFill>
                <a:uFillTx/>
              </a:defRPr>
            </a:pPr>
            <a:r>
              <a:rPr lang="fr-CA" sz="1000" kern="0" dirty="0" smtClean="0">
                <a:solidFill>
                  <a:srgbClr val="000000"/>
                </a:solidFill>
                <a:latin typeface="Berlin Sans FB" panose="020E0602020502020306" pitchFamily="34" charset="0"/>
                <a:ea typeface=""/>
                <a:cs typeface=""/>
              </a:rPr>
              <a:t>Intervenante</a:t>
            </a:r>
            <a:endParaRPr lang="fr-CA" sz="1000" kern="0" dirty="0">
              <a:solidFill>
                <a:srgbClr val="000000"/>
              </a:solidFill>
              <a:latin typeface="Berlin Sans FB" panose="020E0602020502020306" pitchFamily="34" charset="0"/>
              <a:ea typeface=""/>
              <a:cs typeface=""/>
            </a:endParaRPr>
          </a:p>
        </p:txBody>
      </p:sp>
    </p:spTree>
    <p:extLst>
      <p:ext uri="{BB962C8B-B14F-4D97-AF65-F5344CB8AC3E}">
        <p14:creationId xmlns:p14="http://schemas.microsoft.com/office/powerpoint/2010/main" val="21137910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4">
            <a:alphaModFix amt="21000"/>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a:xfrm>
            <a:off x="2365357" y="5717086"/>
            <a:ext cx="4392931" cy="3311874"/>
          </a:xfrm>
          <a:prstGeom prst="rect">
            <a:avLst/>
          </a:prstGeom>
          <a:gradFill>
            <a:gsLst>
              <a:gs pos="0">
                <a:srgbClr val="CDDEC7"/>
              </a:gs>
              <a:gs pos="40000">
                <a:schemeClr val="dk1">
                  <a:tint val="25000"/>
                  <a:satMod val="30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fr-CA"/>
          </a:p>
        </p:txBody>
      </p:sp>
      <p:pic>
        <p:nvPicPr>
          <p:cNvPr id="2" name="Imag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02270" y="3059832"/>
            <a:ext cx="1188140" cy="1583791"/>
          </a:xfrm>
          <a:prstGeom prst="rect">
            <a:avLst/>
          </a:prstGeom>
        </p:spPr>
      </p:pic>
      <p:pic>
        <p:nvPicPr>
          <p:cNvPr id="3" name="Imag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37943" y="3070933"/>
            <a:ext cx="1214936" cy="1620691"/>
          </a:xfrm>
          <a:prstGeom prst="rect">
            <a:avLst/>
          </a:prstGeom>
        </p:spPr>
      </p:pic>
      <p:pic>
        <p:nvPicPr>
          <p:cNvPr id="4" name="Image 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89015" y="5220072"/>
            <a:ext cx="1413255" cy="1413255"/>
          </a:xfrm>
          <a:prstGeom prst="rect">
            <a:avLst/>
          </a:prstGeom>
        </p:spPr>
      </p:pic>
      <p:pic>
        <p:nvPicPr>
          <p:cNvPr id="5" name="Image 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121641" y="3070933"/>
            <a:ext cx="1197836" cy="1597114"/>
          </a:xfrm>
          <a:prstGeom prst="rect">
            <a:avLst/>
          </a:prstGeom>
        </p:spPr>
      </p:pic>
      <p:sp>
        <p:nvSpPr>
          <p:cNvPr id="6" name="Rectangle 26"/>
          <p:cNvSpPr/>
          <p:nvPr>
            <p:custDataLst>
              <p:tags r:id="rId1"/>
            </p:custDataLst>
          </p:nvPr>
        </p:nvSpPr>
        <p:spPr>
          <a:xfrm>
            <a:off x="0" y="323528"/>
            <a:ext cx="6858000" cy="307777"/>
          </a:xfrm>
          <a:prstGeom prst="rect">
            <a:avLst/>
          </a:prstGeom>
          <a:noFill/>
          <a:ln>
            <a:noFill/>
            <a:prstDash val="solid"/>
          </a:ln>
        </p:spPr>
        <p:txBody>
          <a:bodyPr vert="horz" wrap="square" lIns="91440" tIns="45720" rIns="91440" bIns="45720" anchor="t" anchorCtr="0" compatLnSpc="1">
            <a:spAutoFit/>
          </a:bodyPr>
          <a:lstStyle/>
          <a:p>
            <a:pPr algn="ctr"/>
            <a:r>
              <a:rPr lang="fr-CA" sz="1400" kern="0" dirty="0">
                <a:solidFill>
                  <a:schemeClr val="tx2"/>
                </a:solidFill>
                <a:latin typeface="Berlin Sans FB" panose="020E0602020502020306" pitchFamily="34" charset="0"/>
                <a:ea typeface="Times New Roman" panose="02020603050405020304" pitchFamily="18" charset="0"/>
                <a:cs typeface="Times New Roman" panose="02020603050405020304" pitchFamily="18" charset="0"/>
              </a:rPr>
              <a:t>TAPAJ</a:t>
            </a:r>
          </a:p>
        </p:txBody>
      </p:sp>
      <p:pic>
        <p:nvPicPr>
          <p:cNvPr id="7" name="Image 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204864" y="827583"/>
            <a:ext cx="1202553" cy="1603403"/>
          </a:xfrm>
          <a:prstGeom prst="rect">
            <a:avLst/>
          </a:prstGeom>
        </p:spPr>
      </p:pic>
      <p:pic>
        <p:nvPicPr>
          <p:cNvPr id="8" name="Image 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27256" y="829069"/>
            <a:ext cx="1288603" cy="1718136"/>
          </a:xfrm>
          <a:prstGeom prst="rect">
            <a:avLst/>
          </a:prstGeom>
        </p:spPr>
      </p:pic>
      <p:pic>
        <p:nvPicPr>
          <p:cNvPr id="9" name="Image 8"/>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573016" y="827584"/>
            <a:ext cx="1161482" cy="1548642"/>
          </a:xfrm>
          <a:prstGeom prst="rect">
            <a:avLst/>
          </a:prstGeom>
        </p:spPr>
      </p:pic>
      <p:sp>
        <p:nvSpPr>
          <p:cNvPr id="10" name="ZoneTexte 37"/>
          <p:cNvSpPr txBox="1"/>
          <p:nvPr>
            <p:custDataLst>
              <p:tags r:id="rId2"/>
            </p:custDataLst>
          </p:nvPr>
        </p:nvSpPr>
        <p:spPr>
          <a:xfrm>
            <a:off x="4941168" y="2483768"/>
            <a:ext cx="1376226" cy="400110"/>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en-CA" sz="1000" kern="0" dirty="0">
                <a:solidFill>
                  <a:srgbClr val="000000"/>
                </a:solidFill>
                <a:latin typeface="Berlin Sans FB" panose="020E0602020502020306" pitchFamily="34" charset="0"/>
                <a:ea typeface=""/>
                <a:cs typeface=""/>
              </a:rPr>
              <a:t>Vanessa </a:t>
            </a:r>
            <a:r>
              <a:rPr lang="en-US" sz="1000" kern="0" dirty="0" err="1" smtClean="0">
                <a:solidFill>
                  <a:srgbClr val="000000"/>
                </a:solidFill>
                <a:latin typeface="Berlin Sans FB" panose="020E0602020502020306" pitchFamily="34" charset="0"/>
                <a:ea typeface=""/>
                <a:cs typeface=""/>
              </a:rPr>
              <a:t>Valiquette</a:t>
            </a:r>
            <a:r>
              <a:rPr lang="en-US" sz="1000" kern="0" dirty="0" smtClean="0">
                <a:solidFill>
                  <a:srgbClr val="000000"/>
                </a:solidFill>
                <a:latin typeface="Berlin Sans FB" panose="020E0602020502020306" pitchFamily="34" charset="0"/>
                <a:ea typeface=""/>
                <a:cs typeface=""/>
              </a:rPr>
              <a:t>,</a:t>
            </a:r>
            <a:endParaRPr lang="en-CA" sz="1000" kern="0" dirty="0">
              <a:solidFill>
                <a:srgbClr val="000000"/>
              </a:solidFill>
              <a:latin typeface="Berlin Sans FB" panose="020E0602020502020306" pitchFamily="34" charset="0"/>
              <a:ea typeface=""/>
              <a:cs typeface=""/>
            </a:endParaRPr>
          </a:p>
          <a:p>
            <a:pPr algn="ctr">
              <a:defRPr sz="1800" b="0" i="0" u="none" strike="noStrike" kern="0" cap="none" spc="0" baseline="0">
                <a:solidFill>
                  <a:srgbClr val="000000"/>
                </a:solidFill>
                <a:uFillTx/>
              </a:defRPr>
            </a:pPr>
            <a:r>
              <a:rPr lang="en-CA" sz="1000" kern="0" dirty="0" err="1">
                <a:solidFill>
                  <a:srgbClr val="000000"/>
                </a:solidFill>
                <a:latin typeface="Berlin Sans FB" panose="020E0602020502020306" pitchFamily="34" charset="0"/>
                <a:ea typeface=""/>
                <a:cs typeface=""/>
              </a:rPr>
              <a:t>Superviseur</a:t>
            </a:r>
            <a:r>
              <a:rPr lang="en-CA" sz="1000" kern="0" dirty="0">
                <a:solidFill>
                  <a:srgbClr val="000000"/>
                </a:solidFill>
                <a:latin typeface="Berlin Sans FB" panose="020E0602020502020306" pitchFamily="34" charset="0"/>
                <a:ea typeface=""/>
                <a:cs typeface=""/>
              </a:rPr>
              <a:t> </a:t>
            </a:r>
            <a:r>
              <a:rPr lang="en-CA" sz="1000" kern="0" dirty="0" err="1">
                <a:solidFill>
                  <a:srgbClr val="000000"/>
                </a:solidFill>
                <a:latin typeface="Berlin Sans FB" panose="020E0602020502020306" pitchFamily="34" charset="0"/>
                <a:ea typeface=""/>
                <a:cs typeface=""/>
              </a:rPr>
              <a:t>logistique</a:t>
            </a:r>
            <a:endParaRPr lang="en-CA" sz="1000" kern="0" dirty="0">
              <a:solidFill>
                <a:srgbClr val="000000"/>
              </a:solidFill>
              <a:latin typeface="Berlin Sans FB" panose="020E0602020502020306" pitchFamily="34" charset="0"/>
              <a:ea typeface=""/>
              <a:cs typeface=""/>
            </a:endParaRPr>
          </a:p>
        </p:txBody>
      </p:sp>
      <p:sp>
        <p:nvSpPr>
          <p:cNvPr id="11" name="ZoneTexte 37"/>
          <p:cNvSpPr txBox="1"/>
          <p:nvPr>
            <p:custDataLst>
              <p:tags r:id="rId3"/>
            </p:custDataLst>
          </p:nvPr>
        </p:nvSpPr>
        <p:spPr>
          <a:xfrm>
            <a:off x="669579" y="4716016"/>
            <a:ext cx="1319261" cy="400110"/>
          </a:xfrm>
          <a:prstGeom prst="rect">
            <a:avLst/>
          </a:prstGeom>
          <a:noFill/>
          <a:ln>
            <a:noFill/>
          </a:ln>
        </p:spPr>
        <p:txBody>
          <a:bodyPr vert="horz" wrap="square" lIns="91440" tIns="45720" rIns="91440" bIns="45720" anchor="t" anchorCtr="1" compatLnSpc="1">
            <a:spAutoFit/>
          </a:bodyPr>
          <a:lstStyle/>
          <a:p>
            <a:pPr marR="0" lvl="0" indent="0" algn="ctr" fontAlgn="auto">
              <a:lnSpc>
                <a:spcPct val="100000"/>
              </a:lnSpc>
              <a:spcBef>
                <a:spcPts val="0"/>
              </a:spcBef>
              <a:spcAft>
                <a:spcPts val="0"/>
              </a:spcAft>
              <a:buNone/>
              <a:tabLst/>
              <a:defRPr sz="1800" b="0" i="0" u="none" strike="noStrike" kern="0" cap="none" spc="0" baseline="0">
                <a:solidFill>
                  <a:srgbClr val="000000"/>
                </a:solidFill>
                <a:uFillTx/>
              </a:defRPr>
            </a:pPr>
            <a:r>
              <a:rPr lang="en-CA" sz="1000" kern="0" dirty="0" err="1" smtClean="0">
                <a:solidFill>
                  <a:srgbClr val="000000"/>
                </a:solidFill>
                <a:latin typeface="Berlin Sans FB" panose="020E0602020502020306" pitchFamily="34" charset="0"/>
                <a:ea typeface=""/>
                <a:cs typeface=""/>
              </a:rPr>
              <a:t>Audrée</a:t>
            </a:r>
            <a:r>
              <a:rPr lang="en-CA" sz="1000" kern="0" dirty="0" smtClean="0">
                <a:solidFill>
                  <a:srgbClr val="000000"/>
                </a:solidFill>
                <a:latin typeface="Berlin Sans FB" panose="020E0602020502020306" pitchFamily="34" charset="0"/>
                <a:ea typeface=""/>
                <a:cs typeface=""/>
              </a:rPr>
              <a:t> </a:t>
            </a:r>
            <a:r>
              <a:rPr lang="en-CA" sz="1000" kern="0" dirty="0" err="1" smtClean="0">
                <a:solidFill>
                  <a:srgbClr val="000000"/>
                </a:solidFill>
                <a:latin typeface="Berlin Sans FB" panose="020E0602020502020306" pitchFamily="34" charset="0"/>
                <a:ea typeface=""/>
                <a:cs typeface=""/>
              </a:rPr>
              <a:t>Archambault</a:t>
            </a:r>
            <a:endParaRPr lang="en-CA" sz="1000" kern="0" dirty="0">
              <a:solidFill>
                <a:srgbClr val="000000"/>
              </a:solidFill>
              <a:latin typeface="Berlin Sans FB" panose="020E0602020502020306" pitchFamily="34" charset="0"/>
              <a:ea typeface=""/>
              <a:cs typeface=""/>
            </a:endParaRPr>
          </a:p>
          <a:p>
            <a:pPr marR="0" lvl="0" indent="0" algn="ctr" fontAlgn="auto">
              <a:lnSpc>
                <a:spcPct val="100000"/>
              </a:lnSpc>
              <a:spcBef>
                <a:spcPts val="0"/>
              </a:spcBef>
              <a:spcAft>
                <a:spcPts val="0"/>
              </a:spcAft>
              <a:buNone/>
              <a:tabLst/>
              <a:defRPr sz="1800" b="0" i="0" u="none" strike="noStrike" kern="0" cap="none" spc="0" baseline="0">
                <a:solidFill>
                  <a:srgbClr val="000000"/>
                </a:solidFill>
                <a:uFillTx/>
              </a:defRPr>
            </a:pPr>
            <a:r>
              <a:rPr lang="en-CA" sz="1000" kern="0" dirty="0" err="1" smtClean="0">
                <a:solidFill>
                  <a:srgbClr val="000000"/>
                </a:solidFill>
                <a:latin typeface="Berlin Sans FB" panose="020E0602020502020306" pitchFamily="34" charset="0"/>
                <a:ea typeface=""/>
                <a:cs typeface=""/>
              </a:rPr>
              <a:t>Agente</a:t>
            </a:r>
            <a:r>
              <a:rPr lang="en-CA" sz="1000" kern="0" dirty="0" smtClean="0">
                <a:solidFill>
                  <a:srgbClr val="000000"/>
                </a:solidFill>
                <a:latin typeface="Berlin Sans FB" panose="020E0602020502020306" pitchFamily="34" charset="0"/>
                <a:ea typeface=""/>
                <a:cs typeface=""/>
              </a:rPr>
              <a:t>  </a:t>
            </a:r>
            <a:r>
              <a:rPr lang="en-CA" sz="1000" kern="0" dirty="0">
                <a:solidFill>
                  <a:srgbClr val="000000"/>
                </a:solidFill>
                <a:latin typeface="Berlin Sans FB" panose="020E0602020502020306" pitchFamily="34" charset="0"/>
                <a:ea typeface=""/>
                <a:cs typeface=""/>
              </a:rPr>
              <a:t>de  </a:t>
            </a:r>
            <a:r>
              <a:rPr lang="en-CA" sz="1000" kern="0" dirty="0" smtClean="0">
                <a:solidFill>
                  <a:srgbClr val="000000"/>
                </a:solidFill>
                <a:latin typeface="Berlin Sans FB" panose="020E0602020502020306" pitchFamily="34" charset="0"/>
                <a:ea typeface=""/>
                <a:cs typeface=""/>
              </a:rPr>
              <a:t>plateau</a:t>
            </a:r>
            <a:endParaRPr lang="en-CA" sz="900" b="0" i="0" u="none" strike="noStrike" kern="1200" cap="none" spc="0" baseline="0" dirty="0">
              <a:solidFill>
                <a:schemeClr val="accent2">
                  <a:lumMod val="50000"/>
                </a:schemeClr>
              </a:solidFill>
              <a:uFillTx/>
              <a:latin typeface="Myriad Pro" pitchFamily="34" charset="0"/>
              <a:ea typeface=""/>
              <a:cs typeface=""/>
            </a:endParaRPr>
          </a:p>
        </p:txBody>
      </p:sp>
      <p:pic>
        <p:nvPicPr>
          <p:cNvPr id="12" name="Image 1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013176" y="820730"/>
            <a:ext cx="1193273" cy="1591030"/>
          </a:xfrm>
          <a:prstGeom prst="rect">
            <a:avLst/>
          </a:prstGeom>
          <a:ln>
            <a:noFill/>
          </a:ln>
          <a:effectLst>
            <a:outerShdw blurRad="190500" algn="tl" rotWithShape="0">
              <a:srgbClr val="000000">
                <a:alpha val="70000"/>
              </a:srgbClr>
            </a:outerShdw>
          </a:effectLst>
        </p:spPr>
      </p:pic>
      <p:pic>
        <p:nvPicPr>
          <p:cNvPr id="13" name="Image 12"/>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rot="5400000">
            <a:off x="547058" y="3260929"/>
            <a:ext cx="1608775" cy="1206582"/>
          </a:xfrm>
          <a:prstGeom prst="rect">
            <a:avLst/>
          </a:prstGeom>
          <a:ln>
            <a:noFill/>
          </a:ln>
          <a:effectLst>
            <a:outerShdw blurRad="190500" algn="tl" rotWithShape="0">
              <a:srgbClr val="000000">
                <a:alpha val="70000"/>
              </a:srgbClr>
            </a:outerShdw>
          </a:effectLst>
        </p:spPr>
      </p:pic>
      <p:sp>
        <p:nvSpPr>
          <p:cNvPr id="14" name="Rectangle 13"/>
          <p:cNvSpPr/>
          <p:nvPr/>
        </p:nvSpPr>
        <p:spPr>
          <a:xfrm>
            <a:off x="546416" y="2483768"/>
            <a:ext cx="1586440" cy="553998"/>
          </a:xfrm>
          <a:prstGeom prst="rect">
            <a:avLst/>
          </a:prstGeom>
        </p:spPr>
        <p:txBody>
          <a:bodyPr wrap="square">
            <a:spAutoFit/>
          </a:bodyPr>
          <a:lstStyle/>
          <a:p>
            <a:pPr algn="ctr">
              <a:defRPr sz="1800" b="0" i="0" u="none" strike="noStrike" kern="0" cap="none" spc="0" baseline="0">
                <a:solidFill>
                  <a:srgbClr val="000000"/>
                </a:solidFill>
                <a:uFillTx/>
              </a:defRPr>
            </a:pPr>
            <a:r>
              <a:rPr lang="en-CA" sz="1000" dirty="0">
                <a:solidFill>
                  <a:srgbClr val="000000"/>
                </a:solidFill>
                <a:latin typeface="Berlin Sans FB" panose="020E0602020502020306" pitchFamily="34" charset="0"/>
                <a:ea typeface=""/>
                <a:cs typeface=""/>
              </a:rPr>
              <a:t>Jean-Denis Mahoney,</a:t>
            </a:r>
          </a:p>
          <a:p>
            <a:pPr algn="ctr">
              <a:defRPr sz="1800" b="0" i="0" u="none" strike="noStrike" kern="0" cap="none" spc="0" baseline="0">
                <a:solidFill>
                  <a:srgbClr val="000000"/>
                </a:solidFill>
                <a:uFillTx/>
              </a:defRPr>
            </a:pPr>
            <a:r>
              <a:rPr lang="en-CA" sz="1000" dirty="0" err="1" smtClean="0">
                <a:solidFill>
                  <a:srgbClr val="000000"/>
                </a:solidFill>
                <a:latin typeface="Berlin Sans FB" panose="020E0602020502020306" pitchFamily="34" charset="0"/>
                <a:ea typeface=""/>
                <a:cs typeface=""/>
              </a:rPr>
              <a:t>Coordo</a:t>
            </a:r>
            <a:r>
              <a:rPr lang="en-CA" sz="1000" dirty="0" smtClean="0">
                <a:solidFill>
                  <a:srgbClr val="000000"/>
                </a:solidFill>
                <a:latin typeface="Berlin Sans FB" panose="020E0602020502020306" pitchFamily="34" charset="0"/>
                <a:ea typeface=""/>
                <a:cs typeface=""/>
              </a:rPr>
              <a:t> </a:t>
            </a:r>
            <a:r>
              <a:rPr lang="en-CA" sz="1000" dirty="0">
                <a:solidFill>
                  <a:srgbClr val="000000"/>
                </a:solidFill>
                <a:latin typeface="Berlin Sans FB" panose="020E0602020502020306" pitchFamily="34" charset="0"/>
                <a:ea typeface=""/>
                <a:cs typeface=""/>
              </a:rPr>
              <a:t>du </a:t>
            </a:r>
            <a:r>
              <a:rPr lang="en-CA" sz="1000" dirty="0" err="1" smtClean="0">
                <a:solidFill>
                  <a:srgbClr val="000000"/>
                </a:solidFill>
                <a:latin typeface="Berlin Sans FB" panose="020E0602020502020306" pitchFamily="34" charset="0"/>
                <a:ea typeface=""/>
                <a:cs typeface=""/>
              </a:rPr>
              <a:t>prog</a:t>
            </a:r>
            <a:r>
              <a:rPr lang="en-CA" sz="1000" dirty="0" smtClean="0">
                <a:solidFill>
                  <a:srgbClr val="000000"/>
                </a:solidFill>
                <a:latin typeface="Berlin Sans FB" panose="020E0602020502020306" pitchFamily="34" charset="0"/>
                <a:ea typeface=""/>
                <a:cs typeface=""/>
              </a:rPr>
              <a:t>. </a:t>
            </a:r>
            <a:r>
              <a:rPr lang="en-CA" sz="1000" dirty="0">
                <a:solidFill>
                  <a:srgbClr val="000000"/>
                </a:solidFill>
                <a:latin typeface="Berlin Sans FB" panose="020E0602020502020306" pitchFamily="34" charset="0"/>
                <a:ea typeface=""/>
                <a:cs typeface=""/>
              </a:rPr>
              <a:t>TAPAJ et du travail de milieu</a:t>
            </a:r>
          </a:p>
        </p:txBody>
      </p:sp>
      <p:sp>
        <p:nvSpPr>
          <p:cNvPr id="15" name="ZoneTexte 23"/>
          <p:cNvSpPr txBox="1"/>
          <p:nvPr>
            <p:custDataLst>
              <p:tags r:id="rId4"/>
            </p:custDataLst>
          </p:nvPr>
        </p:nvSpPr>
        <p:spPr>
          <a:xfrm>
            <a:off x="2139145" y="2483768"/>
            <a:ext cx="1289855" cy="400110"/>
          </a:xfrm>
          <a:prstGeom prst="rect">
            <a:avLst/>
          </a:prstGeom>
          <a:noFill/>
          <a:ln>
            <a:noFill/>
          </a:ln>
        </p:spPr>
        <p:txBody>
          <a:bodyPr vert="horz" wrap="square" lIns="91440" tIns="45720" rIns="91440" bIns="45720" anchor="t" anchorCtr="1" compatLnSpc="1">
            <a:spAutoFit/>
          </a:bodyPr>
          <a:lstStyle/>
          <a:p>
            <a:pPr marR="0" lvl="0" indent="0" algn="ctr" fontAlgn="auto">
              <a:lnSpc>
                <a:spcPct val="100000"/>
              </a:lnSpc>
              <a:spcBef>
                <a:spcPts val="0"/>
              </a:spcBef>
              <a:spcAft>
                <a:spcPts val="0"/>
              </a:spcAft>
              <a:buNone/>
              <a:tabLst/>
              <a:defRPr sz="1800" b="0" i="0" u="none" strike="noStrike" kern="0" cap="none" spc="0" baseline="0">
                <a:solidFill>
                  <a:srgbClr val="000000"/>
                </a:solidFill>
                <a:uFillTx/>
              </a:defRPr>
            </a:pPr>
            <a:r>
              <a:rPr lang="en-CA" sz="1000" kern="0" dirty="0" err="1">
                <a:solidFill>
                  <a:srgbClr val="000000"/>
                </a:solidFill>
                <a:latin typeface="Berlin Sans FB" panose="020E0602020502020306" pitchFamily="34" charset="0"/>
                <a:ea typeface=""/>
                <a:cs typeface=""/>
              </a:rPr>
              <a:t>Véronique</a:t>
            </a:r>
            <a:r>
              <a:rPr lang="en-CA" sz="1000" kern="0" dirty="0">
                <a:solidFill>
                  <a:srgbClr val="000000"/>
                </a:solidFill>
                <a:latin typeface="Berlin Sans FB" panose="020E0602020502020306" pitchFamily="34" charset="0"/>
                <a:ea typeface=""/>
                <a:cs typeface=""/>
              </a:rPr>
              <a:t> Martel,</a:t>
            </a:r>
          </a:p>
          <a:p>
            <a:pPr marR="0" lvl="0" indent="0" algn="ctr" fontAlgn="auto">
              <a:lnSpc>
                <a:spcPct val="100000"/>
              </a:lnSpc>
              <a:spcBef>
                <a:spcPts val="0"/>
              </a:spcBef>
              <a:spcAft>
                <a:spcPts val="0"/>
              </a:spcAft>
              <a:buNone/>
              <a:tabLst/>
              <a:defRPr sz="1800" b="0" i="0" u="none" strike="noStrike" kern="0" cap="none" spc="0" baseline="0">
                <a:solidFill>
                  <a:srgbClr val="000000"/>
                </a:solidFill>
                <a:uFillTx/>
              </a:defRPr>
            </a:pPr>
            <a:r>
              <a:rPr lang="en-CA" sz="1000" kern="0" dirty="0" err="1" smtClean="0">
                <a:solidFill>
                  <a:srgbClr val="000000"/>
                </a:solidFill>
                <a:latin typeface="Berlin Sans FB" panose="020E0602020502020306" pitchFamily="34" charset="0"/>
                <a:ea typeface=""/>
                <a:cs typeface=""/>
              </a:rPr>
              <a:t>Intervenante</a:t>
            </a:r>
            <a:r>
              <a:rPr lang="en-CA" sz="1000" kern="0" dirty="0" smtClean="0">
                <a:solidFill>
                  <a:srgbClr val="000000"/>
                </a:solidFill>
                <a:latin typeface="Berlin Sans FB" panose="020E0602020502020306" pitchFamily="34" charset="0"/>
                <a:ea typeface=""/>
                <a:cs typeface=""/>
              </a:rPr>
              <a:t> </a:t>
            </a:r>
            <a:r>
              <a:rPr lang="en-CA" sz="1000" kern="0" dirty="0">
                <a:solidFill>
                  <a:srgbClr val="000000"/>
                </a:solidFill>
                <a:latin typeface="Berlin Sans FB" panose="020E0602020502020306" pitchFamily="34" charset="0"/>
                <a:ea typeface=""/>
                <a:cs typeface=""/>
              </a:rPr>
              <a:t>de </a:t>
            </a:r>
            <a:r>
              <a:rPr lang="en-CA" sz="1000" kern="0" dirty="0" err="1">
                <a:solidFill>
                  <a:srgbClr val="000000"/>
                </a:solidFill>
                <a:latin typeface="Berlin Sans FB" panose="020E0602020502020306" pitchFamily="34" charset="0"/>
                <a:ea typeface=""/>
                <a:cs typeface=""/>
              </a:rPr>
              <a:t>suivi</a:t>
            </a:r>
            <a:endParaRPr lang="en-CA" sz="1000" kern="0" dirty="0">
              <a:solidFill>
                <a:srgbClr val="000000"/>
              </a:solidFill>
              <a:latin typeface="Berlin Sans FB" panose="020E0602020502020306" pitchFamily="34" charset="0"/>
              <a:ea typeface=""/>
              <a:cs typeface=""/>
            </a:endParaRPr>
          </a:p>
        </p:txBody>
      </p:sp>
      <p:sp>
        <p:nvSpPr>
          <p:cNvPr id="17" name="ZoneTexte 37"/>
          <p:cNvSpPr txBox="1"/>
          <p:nvPr>
            <p:custDataLst>
              <p:tags r:id="rId5"/>
            </p:custDataLst>
          </p:nvPr>
        </p:nvSpPr>
        <p:spPr>
          <a:xfrm>
            <a:off x="3528027" y="2339752"/>
            <a:ext cx="1206472" cy="707886"/>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en-CA" sz="1000" kern="0" dirty="0" err="1">
                <a:solidFill>
                  <a:srgbClr val="000000"/>
                </a:solidFill>
                <a:latin typeface="Berlin Sans FB" panose="020E0602020502020306" pitchFamily="34" charset="0"/>
                <a:ea typeface=""/>
                <a:cs typeface=""/>
              </a:rPr>
              <a:t>Sébastien</a:t>
            </a:r>
            <a:r>
              <a:rPr lang="en-CA" sz="1000" kern="0" dirty="0">
                <a:solidFill>
                  <a:srgbClr val="000000"/>
                </a:solidFill>
                <a:latin typeface="Berlin Sans FB" panose="020E0602020502020306" pitchFamily="34" charset="0"/>
                <a:ea typeface=""/>
                <a:cs typeface=""/>
              </a:rPr>
              <a:t> </a:t>
            </a:r>
            <a:r>
              <a:rPr lang="en-CA" sz="1000" kern="0" dirty="0" err="1">
                <a:solidFill>
                  <a:srgbClr val="000000"/>
                </a:solidFill>
                <a:latin typeface="Berlin Sans FB" panose="020E0602020502020306" pitchFamily="34" charset="0"/>
                <a:ea typeface=""/>
                <a:cs typeface=""/>
              </a:rPr>
              <a:t>Décary</a:t>
            </a:r>
            <a:r>
              <a:rPr lang="en-CA" sz="1000" kern="0" dirty="0">
                <a:solidFill>
                  <a:srgbClr val="000000"/>
                </a:solidFill>
                <a:latin typeface="Berlin Sans FB" panose="020E0602020502020306" pitchFamily="34" charset="0"/>
                <a:ea typeface=""/>
                <a:cs typeface=""/>
              </a:rPr>
              <a:t> </a:t>
            </a:r>
            <a:r>
              <a:rPr lang="en-CA" sz="1000" kern="0" dirty="0" smtClean="0">
                <a:solidFill>
                  <a:srgbClr val="000000"/>
                </a:solidFill>
                <a:latin typeface="Berlin Sans FB" panose="020E0602020502020306" pitchFamily="34" charset="0"/>
                <a:ea typeface=""/>
                <a:cs typeface=""/>
              </a:rPr>
              <a:t>Secours,</a:t>
            </a:r>
            <a:endParaRPr lang="en-CA" sz="1000" kern="0" dirty="0">
              <a:solidFill>
                <a:srgbClr val="000000"/>
              </a:solidFill>
              <a:latin typeface="Berlin Sans FB" panose="020E0602020502020306" pitchFamily="34" charset="0"/>
              <a:ea typeface=""/>
              <a:cs typeface=""/>
            </a:endParaRPr>
          </a:p>
          <a:p>
            <a:pPr algn="ctr">
              <a:defRPr sz="1800" b="0" i="0" u="none" strike="noStrike" kern="0" cap="none" spc="0" baseline="0">
                <a:solidFill>
                  <a:srgbClr val="000000"/>
                </a:solidFill>
                <a:uFillTx/>
              </a:defRPr>
            </a:pPr>
            <a:r>
              <a:rPr lang="en-CA" sz="1000" kern="0" dirty="0" err="1" smtClean="0">
                <a:solidFill>
                  <a:srgbClr val="000000"/>
                </a:solidFill>
                <a:latin typeface="Berlin Sans FB" panose="020E0602020502020306" pitchFamily="34" charset="0"/>
                <a:ea typeface=""/>
                <a:cs typeface=""/>
              </a:rPr>
              <a:t>Superviseur</a:t>
            </a:r>
            <a:r>
              <a:rPr lang="en-CA" sz="1000" kern="0" dirty="0" smtClean="0">
                <a:solidFill>
                  <a:srgbClr val="000000"/>
                </a:solidFill>
                <a:latin typeface="Berlin Sans FB" panose="020E0602020502020306" pitchFamily="34" charset="0"/>
                <a:ea typeface=""/>
                <a:cs typeface=""/>
              </a:rPr>
              <a:t> </a:t>
            </a:r>
            <a:r>
              <a:rPr lang="en-CA" sz="1000" kern="0" dirty="0" err="1" smtClean="0">
                <a:solidFill>
                  <a:srgbClr val="000000"/>
                </a:solidFill>
                <a:latin typeface="Berlin Sans FB" panose="020E0602020502020306" pitchFamily="34" charset="0"/>
                <a:ea typeface=""/>
                <a:cs typeface=""/>
              </a:rPr>
              <a:t>logistique</a:t>
            </a:r>
            <a:endParaRPr lang="en-CA" sz="900" b="0" i="0" u="none" strike="noStrike" kern="1200" cap="none" spc="0" baseline="0" dirty="0">
              <a:solidFill>
                <a:schemeClr val="accent2">
                  <a:lumMod val="50000"/>
                </a:schemeClr>
              </a:solidFill>
              <a:uFillTx/>
              <a:latin typeface="Myriad Pro" pitchFamily="34" charset="0"/>
              <a:ea typeface=""/>
              <a:cs typeface=""/>
            </a:endParaRPr>
          </a:p>
        </p:txBody>
      </p:sp>
      <p:sp>
        <p:nvSpPr>
          <p:cNvPr id="18" name="ZoneTexte 37"/>
          <p:cNvSpPr txBox="1"/>
          <p:nvPr>
            <p:custDataLst>
              <p:tags r:id="rId6"/>
            </p:custDataLst>
          </p:nvPr>
        </p:nvSpPr>
        <p:spPr>
          <a:xfrm>
            <a:off x="3605187" y="4668046"/>
            <a:ext cx="1512168" cy="400110"/>
          </a:xfrm>
          <a:prstGeom prst="rect">
            <a:avLst/>
          </a:prstGeom>
          <a:noFill/>
          <a:ln>
            <a:noFill/>
          </a:ln>
        </p:spPr>
        <p:txBody>
          <a:bodyPr vert="horz" wrap="square" lIns="91440" tIns="45720" rIns="91440" bIns="45720" anchor="t" anchorCtr="1" compatLnSpc="1">
            <a:spAutoFit/>
          </a:bodyPr>
          <a:lstStyle/>
          <a:p>
            <a:pPr marR="0" lvl="0" indent="0" algn="ctr" fontAlgn="auto">
              <a:lnSpc>
                <a:spcPct val="100000"/>
              </a:lnSpc>
              <a:spcBef>
                <a:spcPts val="0"/>
              </a:spcBef>
              <a:spcAft>
                <a:spcPts val="0"/>
              </a:spcAft>
              <a:buNone/>
              <a:tabLst/>
              <a:defRPr sz="1800" b="0" i="0" u="none" strike="noStrike" kern="0" cap="none" spc="0" baseline="0">
                <a:solidFill>
                  <a:srgbClr val="000000"/>
                </a:solidFill>
                <a:uFillTx/>
              </a:defRPr>
            </a:pPr>
            <a:r>
              <a:rPr lang="en-CA" sz="1000" kern="0" dirty="0" err="1" smtClean="0">
                <a:solidFill>
                  <a:srgbClr val="000000"/>
                </a:solidFill>
                <a:latin typeface="Berlin Sans FB" panose="020E0602020502020306" pitchFamily="34" charset="0"/>
                <a:ea typeface=""/>
                <a:cs typeface=""/>
              </a:rPr>
              <a:t>Roseline</a:t>
            </a:r>
            <a:r>
              <a:rPr lang="en-CA" sz="1000" kern="0" dirty="0" smtClean="0">
                <a:solidFill>
                  <a:srgbClr val="000000"/>
                </a:solidFill>
                <a:latin typeface="Berlin Sans FB" panose="020E0602020502020306" pitchFamily="34" charset="0"/>
                <a:ea typeface=""/>
                <a:cs typeface=""/>
              </a:rPr>
              <a:t> Lefebvre</a:t>
            </a:r>
            <a:endParaRPr lang="en-CA" sz="1000" kern="0" dirty="0">
              <a:solidFill>
                <a:srgbClr val="000000"/>
              </a:solidFill>
              <a:latin typeface="Berlin Sans FB" panose="020E0602020502020306" pitchFamily="34" charset="0"/>
              <a:ea typeface=""/>
              <a:cs typeface=""/>
            </a:endParaRPr>
          </a:p>
          <a:p>
            <a:pPr marR="0" lvl="0" indent="0" algn="ctr" fontAlgn="auto">
              <a:lnSpc>
                <a:spcPct val="100000"/>
              </a:lnSpc>
              <a:spcBef>
                <a:spcPts val="0"/>
              </a:spcBef>
              <a:spcAft>
                <a:spcPts val="0"/>
              </a:spcAft>
              <a:buNone/>
              <a:tabLst/>
              <a:defRPr sz="1800" b="0" i="0" u="none" strike="noStrike" kern="0" cap="none" spc="0" baseline="0">
                <a:solidFill>
                  <a:srgbClr val="000000"/>
                </a:solidFill>
                <a:uFillTx/>
              </a:defRPr>
            </a:pPr>
            <a:r>
              <a:rPr lang="en-CA" sz="1000" kern="0" dirty="0" err="1" smtClean="0">
                <a:solidFill>
                  <a:srgbClr val="000000"/>
                </a:solidFill>
                <a:latin typeface="Berlin Sans FB" panose="020E0602020502020306" pitchFamily="34" charset="0"/>
                <a:ea typeface=""/>
                <a:cs typeface=""/>
              </a:rPr>
              <a:t>Agente</a:t>
            </a:r>
            <a:r>
              <a:rPr lang="en-CA" sz="1000" kern="0" dirty="0" smtClean="0">
                <a:solidFill>
                  <a:srgbClr val="000000"/>
                </a:solidFill>
                <a:latin typeface="Berlin Sans FB" panose="020E0602020502020306" pitchFamily="34" charset="0"/>
                <a:ea typeface=""/>
                <a:cs typeface=""/>
              </a:rPr>
              <a:t>  </a:t>
            </a:r>
            <a:r>
              <a:rPr lang="en-CA" sz="1000" kern="0" dirty="0">
                <a:solidFill>
                  <a:srgbClr val="000000"/>
                </a:solidFill>
                <a:latin typeface="Berlin Sans FB" panose="020E0602020502020306" pitchFamily="34" charset="0"/>
                <a:ea typeface=""/>
                <a:cs typeface=""/>
              </a:rPr>
              <a:t>de  </a:t>
            </a:r>
            <a:r>
              <a:rPr lang="en-CA" sz="1000" kern="0" dirty="0" smtClean="0">
                <a:solidFill>
                  <a:srgbClr val="000000"/>
                </a:solidFill>
                <a:latin typeface="Berlin Sans FB" panose="020E0602020502020306" pitchFamily="34" charset="0"/>
                <a:ea typeface=""/>
                <a:cs typeface=""/>
              </a:rPr>
              <a:t>plateau</a:t>
            </a:r>
            <a:endParaRPr lang="en-CA" sz="900" b="0" i="0" u="none" strike="noStrike" kern="1200" cap="none" spc="0" baseline="0" dirty="0">
              <a:solidFill>
                <a:schemeClr val="accent2">
                  <a:lumMod val="50000"/>
                </a:schemeClr>
              </a:solidFill>
              <a:uFillTx/>
              <a:latin typeface="Myriad Pro" pitchFamily="34" charset="0"/>
              <a:ea typeface=""/>
              <a:cs typeface=""/>
            </a:endParaRPr>
          </a:p>
        </p:txBody>
      </p:sp>
      <p:sp>
        <p:nvSpPr>
          <p:cNvPr id="19" name="ZoneTexte 37"/>
          <p:cNvSpPr txBox="1"/>
          <p:nvPr>
            <p:custDataLst>
              <p:tags r:id="rId7"/>
            </p:custDataLst>
          </p:nvPr>
        </p:nvSpPr>
        <p:spPr>
          <a:xfrm>
            <a:off x="2060848" y="4644008"/>
            <a:ext cx="1512168" cy="400110"/>
          </a:xfrm>
          <a:prstGeom prst="rect">
            <a:avLst/>
          </a:prstGeom>
          <a:noFill/>
          <a:ln>
            <a:noFill/>
          </a:ln>
        </p:spPr>
        <p:txBody>
          <a:bodyPr vert="horz" wrap="square" lIns="91440" tIns="45720" rIns="91440" bIns="45720" anchor="t" anchorCtr="1" compatLnSpc="1">
            <a:spAutoFit/>
          </a:bodyPr>
          <a:lstStyle/>
          <a:p>
            <a:pPr marR="0" lvl="0" indent="0" algn="ctr" fontAlgn="auto">
              <a:lnSpc>
                <a:spcPct val="100000"/>
              </a:lnSpc>
              <a:spcBef>
                <a:spcPts val="0"/>
              </a:spcBef>
              <a:spcAft>
                <a:spcPts val="0"/>
              </a:spcAft>
              <a:buNone/>
              <a:tabLst/>
              <a:defRPr sz="1800" b="0" i="0" u="none" strike="noStrike" kern="0" cap="none" spc="0" baseline="0">
                <a:solidFill>
                  <a:srgbClr val="000000"/>
                </a:solidFill>
                <a:uFillTx/>
              </a:defRPr>
            </a:pPr>
            <a:r>
              <a:rPr lang="en-CA" sz="1000" kern="0" dirty="0" smtClean="0">
                <a:solidFill>
                  <a:srgbClr val="000000"/>
                </a:solidFill>
                <a:latin typeface="Berlin Sans FB" panose="020E0602020502020306" pitchFamily="34" charset="0"/>
                <a:ea typeface=""/>
                <a:cs typeface=""/>
              </a:rPr>
              <a:t>Jonathan </a:t>
            </a:r>
            <a:r>
              <a:rPr lang="en-CA" sz="1000" kern="0" dirty="0" err="1" smtClean="0">
                <a:solidFill>
                  <a:srgbClr val="000000"/>
                </a:solidFill>
                <a:latin typeface="Berlin Sans FB" panose="020E0602020502020306" pitchFamily="34" charset="0"/>
                <a:ea typeface=""/>
                <a:cs typeface=""/>
              </a:rPr>
              <a:t>Péthel</a:t>
            </a:r>
            <a:endParaRPr lang="en-CA" sz="1000" kern="0" dirty="0">
              <a:solidFill>
                <a:srgbClr val="000000"/>
              </a:solidFill>
              <a:latin typeface="Berlin Sans FB" panose="020E0602020502020306" pitchFamily="34" charset="0"/>
              <a:ea typeface=""/>
              <a:cs typeface=""/>
            </a:endParaRPr>
          </a:p>
          <a:p>
            <a:pPr marR="0" lvl="0" indent="0" algn="ctr" fontAlgn="auto">
              <a:lnSpc>
                <a:spcPct val="100000"/>
              </a:lnSpc>
              <a:spcBef>
                <a:spcPts val="0"/>
              </a:spcBef>
              <a:spcAft>
                <a:spcPts val="0"/>
              </a:spcAft>
              <a:buNone/>
              <a:tabLst/>
              <a:defRPr sz="1800" b="0" i="0" u="none" strike="noStrike" kern="0" cap="none" spc="0" baseline="0">
                <a:solidFill>
                  <a:srgbClr val="000000"/>
                </a:solidFill>
                <a:uFillTx/>
              </a:defRPr>
            </a:pPr>
            <a:r>
              <a:rPr lang="en-CA" sz="1000" kern="0" dirty="0" err="1" smtClean="0">
                <a:solidFill>
                  <a:srgbClr val="000000"/>
                </a:solidFill>
                <a:latin typeface="Berlin Sans FB" panose="020E0602020502020306" pitchFamily="34" charset="0"/>
                <a:ea typeface=""/>
                <a:cs typeface=""/>
              </a:rPr>
              <a:t>Intervenant</a:t>
            </a:r>
            <a:r>
              <a:rPr lang="en-CA" sz="1000" kern="0" dirty="0" smtClean="0">
                <a:solidFill>
                  <a:srgbClr val="000000"/>
                </a:solidFill>
                <a:latin typeface="Berlin Sans FB" panose="020E0602020502020306" pitchFamily="34" charset="0"/>
                <a:ea typeface=""/>
                <a:cs typeface=""/>
              </a:rPr>
              <a:t> de </a:t>
            </a:r>
            <a:r>
              <a:rPr lang="en-CA" sz="1000" kern="0" dirty="0" err="1" smtClean="0">
                <a:solidFill>
                  <a:srgbClr val="000000"/>
                </a:solidFill>
                <a:latin typeface="Berlin Sans FB" panose="020E0602020502020306" pitchFamily="34" charset="0"/>
                <a:ea typeface=""/>
                <a:cs typeface=""/>
              </a:rPr>
              <a:t>soutien</a:t>
            </a:r>
            <a:endParaRPr lang="en-CA" sz="900" b="0" i="0" u="none" strike="noStrike" kern="1200" cap="none" spc="0" baseline="0" dirty="0">
              <a:solidFill>
                <a:schemeClr val="accent2">
                  <a:lumMod val="50000"/>
                </a:schemeClr>
              </a:solidFill>
              <a:uFillTx/>
              <a:latin typeface="Myriad Pro" pitchFamily="34" charset="0"/>
              <a:ea typeface=""/>
              <a:cs typeface=""/>
            </a:endParaRPr>
          </a:p>
        </p:txBody>
      </p:sp>
      <p:sp>
        <p:nvSpPr>
          <p:cNvPr id="20" name="ZoneTexte 37"/>
          <p:cNvSpPr txBox="1"/>
          <p:nvPr>
            <p:custDataLst>
              <p:tags r:id="rId8"/>
            </p:custDataLst>
          </p:nvPr>
        </p:nvSpPr>
        <p:spPr>
          <a:xfrm>
            <a:off x="5064160" y="4729058"/>
            <a:ext cx="1253234" cy="400110"/>
          </a:xfrm>
          <a:prstGeom prst="rect">
            <a:avLst/>
          </a:prstGeom>
          <a:noFill/>
          <a:ln>
            <a:noFill/>
          </a:ln>
        </p:spPr>
        <p:txBody>
          <a:bodyPr vert="horz" wrap="square" lIns="91440" tIns="45720" rIns="91440" bIns="45720" anchor="t" anchorCtr="1" compatLnSpc="1">
            <a:spAutoFit/>
          </a:bodyPr>
          <a:lstStyle/>
          <a:p>
            <a:pPr marR="0" lvl="0" indent="0" algn="ctr" fontAlgn="auto">
              <a:lnSpc>
                <a:spcPct val="100000"/>
              </a:lnSpc>
              <a:spcBef>
                <a:spcPts val="0"/>
              </a:spcBef>
              <a:spcAft>
                <a:spcPts val="0"/>
              </a:spcAft>
              <a:buNone/>
              <a:tabLst/>
              <a:defRPr sz="1800" b="0" i="0" u="none" strike="noStrike" kern="0" cap="none" spc="0" baseline="0">
                <a:solidFill>
                  <a:srgbClr val="000000"/>
                </a:solidFill>
                <a:uFillTx/>
              </a:defRPr>
            </a:pPr>
            <a:r>
              <a:rPr lang="en-CA" sz="1000" kern="0" dirty="0" smtClean="0">
                <a:solidFill>
                  <a:srgbClr val="000000"/>
                </a:solidFill>
                <a:latin typeface="Berlin Sans FB" panose="020E0602020502020306" pitchFamily="34" charset="0"/>
                <a:ea typeface=""/>
                <a:cs typeface=""/>
              </a:rPr>
              <a:t>Vanessa Houle</a:t>
            </a:r>
            <a:endParaRPr lang="en-CA" sz="1000" kern="0" dirty="0">
              <a:solidFill>
                <a:srgbClr val="000000"/>
              </a:solidFill>
              <a:latin typeface="Berlin Sans FB" panose="020E0602020502020306" pitchFamily="34" charset="0"/>
              <a:ea typeface=""/>
              <a:cs typeface=""/>
            </a:endParaRPr>
          </a:p>
          <a:p>
            <a:pPr marR="0" lvl="0" indent="0" algn="ctr" fontAlgn="auto">
              <a:lnSpc>
                <a:spcPct val="100000"/>
              </a:lnSpc>
              <a:spcBef>
                <a:spcPts val="0"/>
              </a:spcBef>
              <a:spcAft>
                <a:spcPts val="0"/>
              </a:spcAft>
              <a:buNone/>
              <a:tabLst/>
              <a:defRPr sz="1800" b="0" i="0" u="none" strike="noStrike" kern="0" cap="none" spc="0" baseline="0">
                <a:solidFill>
                  <a:srgbClr val="000000"/>
                </a:solidFill>
                <a:uFillTx/>
              </a:defRPr>
            </a:pPr>
            <a:r>
              <a:rPr lang="en-CA" sz="1000" kern="0" dirty="0" err="1" smtClean="0">
                <a:solidFill>
                  <a:srgbClr val="000000"/>
                </a:solidFill>
                <a:latin typeface="Berlin Sans FB" panose="020E0602020502020306" pitchFamily="34" charset="0"/>
                <a:ea typeface=""/>
                <a:cs typeface=""/>
              </a:rPr>
              <a:t>Agente</a:t>
            </a:r>
            <a:r>
              <a:rPr lang="en-CA" sz="1000" kern="0" dirty="0" smtClean="0">
                <a:solidFill>
                  <a:srgbClr val="000000"/>
                </a:solidFill>
                <a:latin typeface="Berlin Sans FB" panose="020E0602020502020306" pitchFamily="34" charset="0"/>
                <a:ea typeface=""/>
                <a:cs typeface=""/>
              </a:rPr>
              <a:t>  </a:t>
            </a:r>
            <a:r>
              <a:rPr lang="en-CA" sz="1000" kern="0" dirty="0">
                <a:solidFill>
                  <a:srgbClr val="000000"/>
                </a:solidFill>
                <a:latin typeface="Berlin Sans FB" panose="020E0602020502020306" pitchFamily="34" charset="0"/>
                <a:ea typeface=""/>
                <a:cs typeface=""/>
              </a:rPr>
              <a:t>de  </a:t>
            </a:r>
            <a:r>
              <a:rPr lang="en-CA" sz="1000" kern="0" dirty="0" smtClean="0">
                <a:solidFill>
                  <a:srgbClr val="000000"/>
                </a:solidFill>
                <a:latin typeface="Berlin Sans FB" panose="020E0602020502020306" pitchFamily="34" charset="0"/>
                <a:ea typeface=""/>
                <a:cs typeface=""/>
              </a:rPr>
              <a:t>plateau</a:t>
            </a:r>
            <a:endParaRPr lang="en-CA" sz="900" b="0" i="0" u="none" strike="noStrike" kern="1200" cap="none" spc="0" baseline="0" dirty="0">
              <a:solidFill>
                <a:schemeClr val="accent2">
                  <a:lumMod val="50000"/>
                </a:schemeClr>
              </a:solidFill>
              <a:uFillTx/>
              <a:latin typeface="Myriad Pro" pitchFamily="34" charset="0"/>
              <a:ea typeface=""/>
              <a:cs typeface=""/>
            </a:endParaRPr>
          </a:p>
        </p:txBody>
      </p:sp>
      <p:sp>
        <p:nvSpPr>
          <p:cNvPr id="21" name="ZoneTexte 37"/>
          <p:cNvSpPr txBox="1"/>
          <p:nvPr>
            <p:custDataLst>
              <p:tags r:id="rId9"/>
            </p:custDataLst>
          </p:nvPr>
        </p:nvSpPr>
        <p:spPr>
          <a:xfrm>
            <a:off x="660409" y="6724422"/>
            <a:ext cx="1512168" cy="400110"/>
          </a:xfrm>
          <a:prstGeom prst="rect">
            <a:avLst/>
          </a:prstGeom>
          <a:noFill/>
          <a:ln>
            <a:noFill/>
          </a:ln>
        </p:spPr>
        <p:txBody>
          <a:bodyPr vert="horz" wrap="square" lIns="91440" tIns="45720" rIns="91440" bIns="45720" anchor="t" anchorCtr="1" compatLnSpc="1">
            <a:spAutoFit/>
          </a:bodyPr>
          <a:lstStyle/>
          <a:p>
            <a:pPr marR="0" lvl="0" indent="0" algn="ctr" fontAlgn="auto">
              <a:lnSpc>
                <a:spcPct val="100000"/>
              </a:lnSpc>
              <a:spcBef>
                <a:spcPts val="0"/>
              </a:spcBef>
              <a:spcAft>
                <a:spcPts val="0"/>
              </a:spcAft>
              <a:buNone/>
              <a:tabLst/>
              <a:defRPr sz="1800" b="0" i="0" u="none" strike="noStrike" kern="0" cap="none" spc="0" baseline="0">
                <a:solidFill>
                  <a:srgbClr val="000000"/>
                </a:solidFill>
                <a:uFillTx/>
              </a:defRPr>
            </a:pPr>
            <a:r>
              <a:rPr lang="en-CA" sz="1000" kern="0" dirty="0" smtClean="0">
                <a:solidFill>
                  <a:srgbClr val="000000"/>
                </a:solidFill>
                <a:latin typeface="Berlin Sans FB" panose="020E0602020502020306" pitchFamily="34" charset="0"/>
                <a:ea typeface=""/>
                <a:cs typeface=""/>
              </a:rPr>
              <a:t>Sarah </a:t>
            </a:r>
            <a:r>
              <a:rPr lang="en-CA" sz="1000" kern="0" dirty="0" err="1" smtClean="0">
                <a:solidFill>
                  <a:srgbClr val="000000"/>
                </a:solidFill>
                <a:latin typeface="Berlin Sans FB" panose="020E0602020502020306" pitchFamily="34" charset="0"/>
                <a:ea typeface=""/>
                <a:cs typeface=""/>
              </a:rPr>
              <a:t>Bourgault</a:t>
            </a:r>
            <a:endParaRPr lang="en-CA" sz="1000" kern="0" dirty="0">
              <a:solidFill>
                <a:srgbClr val="000000"/>
              </a:solidFill>
              <a:latin typeface="Berlin Sans FB" panose="020E0602020502020306" pitchFamily="34" charset="0"/>
              <a:ea typeface=""/>
              <a:cs typeface=""/>
            </a:endParaRPr>
          </a:p>
          <a:p>
            <a:pPr marR="0" lvl="0" indent="0" algn="ctr" fontAlgn="auto">
              <a:lnSpc>
                <a:spcPct val="100000"/>
              </a:lnSpc>
              <a:spcBef>
                <a:spcPts val="0"/>
              </a:spcBef>
              <a:spcAft>
                <a:spcPts val="0"/>
              </a:spcAft>
              <a:buNone/>
              <a:tabLst/>
              <a:defRPr sz="1800" b="0" i="0" u="none" strike="noStrike" kern="0" cap="none" spc="0" baseline="0">
                <a:solidFill>
                  <a:srgbClr val="000000"/>
                </a:solidFill>
                <a:uFillTx/>
              </a:defRPr>
            </a:pPr>
            <a:r>
              <a:rPr lang="en-CA" sz="1000" kern="0" dirty="0" err="1" smtClean="0">
                <a:solidFill>
                  <a:srgbClr val="000000"/>
                </a:solidFill>
                <a:latin typeface="Berlin Sans FB" panose="020E0602020502020306" pitchFamily="34" charset="0"/>
                <a:ea typeface=""/>
                <a:cs typeface=""/>
              </a:rPr>
              <a:t>Agente</a:t>
            </a:r>
            <a:r>
              <a:rPr lang="en-CA" sz="1000" kern="0" dirty="0" smtClean="0">
                <a:solidFill>
                  <a:srgbClr val="000000"/>
                </a:solidFill>
                <a:latin typeface="Berlin Sans FB" panose="020E0602020502020306" pitchFamily="34" charset="0"/>
                <a:ea typeface=""/>
                <a:cs typeface=""/>
              </a:rPr>
              <a:t>  </a:t>
            </a:r>
            <a:r>
              <a:rPr lang="en-CA" sz="1000" kern="0" dirty="0">
                <a:solidFill>
                  <a:srgbClr val="000000"/>
                </a:solidFill>
                <a:latin typeface="Berlin Sans FB" panose="020E0602020502020306" pitchFamily="34" charset="0"/>
                <a:ea typeface=""/>
                <a:cs typeface=""/>
              </a:rPr>
              <a:t>de  </a:t>
            </a:r>
            <a:r>
              <a:rPr lang="en-CA" sz="1000" kern="0" dirty="0" smtClean="0">
                <a:solidFill>
                  <a:srgbClr val="000000"/>
                </a:solidFill>
                <a:latin typeface="Berlin Sans FB" panose="020E0602020502020306" pitchFamily="34" charset="0"/>
                <a:ea typeface=""/>
                <a:cs typeface=""/>
              </a:rPr>
              <a:t>plateau</a:t>
            </a:r>
            <a:endParaRPr lang="en-CA" sz="900" b="0" i="0" u="none" strike="noStrike" kern="1200" cap="none" spc="0" baseline="0" dirty="0">
              <a:solidFill>
                <a:schemeClr val="accent2">
                  <a:lumMod val="50000"/>
                </a:schemeClr>
              </a:solidFill>
              <a:uFillTx/>
              <a:latin typeface="Myriad Pro" pitchFamily="34" charset="0"/>
              <a:ea typeface=""/>
              <a:cs typeface=""/>
            </a:endParaRPr>
          </a:p>
        </p:txBody>
      </p:sp>
      <p:sp>
        <p:nvSpPr>
          <p:cNvPr id="22" name="Rectangle 42"/>
          <p:cNvSpPr/>
          <p:nvPr>
            <p:custDataLst>
              <p:tags r:id="rId10"/>
            </p:custDataLst>
          </p:nvPr>
        </p:nvSpPr>
        <p:spPr>
          <a:xfrm>
            <a:off x="1954737" y="5835851"/>
            <a:ext cx="4803551" cy="338554"/>
          </a:xfrm>
          <a:prstGeom prst="rect">
            <a:avLst/>
          </a:prstGeom>
          <a:noFill/>
          <a:ln>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A" sz="1400" kern="0" dirty="0">
                <a:solidFill>
                  <a:schemeClr val="tx2"/>
                </a:solidFill>
                <a:latin typeface="Berlin Sans FB" panose="020E0602020502020306" pitchFamily="34" charset="0"/>
                <a:ea typeface="Times New Roman" panose="02020603050405020304" pitchFamily="18" charset="0"/>
                <a:cs typeface="Times New Roman" panose="02020603050405020304" pitchFamily="18" charset="0"/>
              </a:rPr>
              <a:t>Travail</a:t>
            </a:r>
            <a:r>
              <a:rPr lang="fr-CA" sz="1600" i="0" u="none" strike="noStrike" kern="1200" cap="none" spc="0" baseline="0" dirty="0">
                <a:solidFill>
                  <a:srgbClr val="000000"/>
                </a:solidFill>
                <a:uFillTx/>
                <a:latin typeface="Bauhaus 93" panose="04030905020B02020C02" pitchFamily="82" charset="0"/>
                <a:ea typeface=""/>
                <a:cs typeface=""/>
              </a:rPr>
              <a:t> </a:t>
            </a:r>
            <a:r>
              <a:rPr lang="fr-CA" sz="1400" kern="0" dirty="0">
                <a:solidFill>
                  <a:schemeClr val="tx2"/>
                </a:solidFill>
                <a:latin typeface="Berlin Sans FB" panose="020E0602020502020306" pitchFamily="34" charset="0"/>
                <a:ea typeface="Times New Roman" panose="02020603050405020304" pitchFamily="18" charset="0"/>
                <a:cs typeface="Times New Roman" panose="02020603050405020304" pitchFamily="18" charset="0"/>
              </a:rPr>
              <a:t>de milieu</a:t>
            </a:r>
          </a:p>
        </p:txBody>
      </p:sp>
      <p:pic>
        <p:nvPicPr>
          <p:cNvPr id="23" name="Image 22"/>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722805" y="6357622"/>
            <a:ext cx="1522605" cy="2030802"/>
          </a:xfrm>
          <a:prstGeom prst="rect">
            <a:avLst/>
          </a:prstGeom>
        </p:spPr>
      </p:pic>
      <p:pic>
        <p:nvPicPr>
          <p:cNvPr id="24" name="Image 23"/>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632183" y="6385774"/>
            <a:ext cx="1821153" cy="1816431"/>
          </a:xfrm>
          <a:prstGeom prst="rect">
            <a:avLst/>
          </a:prstGeom>
        </p:spPr>
      </p:pic>
      <p:sp>
        <p:nvSpPr>
          <p:cNvPr id="25" name="ZoneTexte 24"/>
          <p:cNvSpPr txBox="1"/>
          <p:nvPr>
            <p:custDataLst>
              <p:tags r:id="rId11"/>
            </p:custDataLst>
          </p:nvPr>
        </p:nvSpPr>
        <p:spPr>
          <a:xfrm>
            <a:off x="2668440" y="8439325"/>
            <a:ext cx="1631334" cy="400110"/>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en-CA" sz="1000" kern="0" dirty="0">
                <a:solidFill>
                  <a:srgbClr val="000000"/>
                </a:solidFill>
                <a:latin typeface="Berlin Sans FB" panose="020E0602020502020306" pitchFamily="34" charset="0"/>
                <a:ea typeface=""/>
                <a:cs typeface=""/>
              </a:rPr>
              <a:t>Sophie Auger, </a:t>
            </a:r>
          </a:p>
          <a:p>
            <a:pPr algn="ctr">
              <a:defRPr sz="1800" b="0" i="0" u="none" strike="noStrike" kern="0" cap="none" spc="0" baseline="0">
                <a:solidFill>
                  <a:srgbClr val="000000"/>
                </a:solidFill>
                <a:uFillTx/>
              </a:defRPr>
            </a:pPr>
            <a:r>
              <a:rPr lang="en-CA" sz="1000" kern="0" dirty="0" smtClean="0">
                <a:solidFill>
                  <a:srgbClr val="000000"/>
                </a:solidFill>
                <a:latin typeface="Berlin Sans FB" panose="020E0602020502020306" pitchFamily="34" charset="0"/>
                <a:ea typeface=""/>
                <a:cs typeface=""/>
              </a:rPr>
              <a:t>Travail </a:t>
            </a:r>
            <a:r>
              <a:rPr lang="en-CA" sz="1000" kern="0" dirty="0">
                <a:solidFill>
                  <a:srgbClr val="000000"/>
                </a:solidFill>
                <a:latin typeface="Berlin Sans FB" panose="020E0602020502020306" pitchFamily="34" charset="0"/>
                <a:ea typeface=""/>
                <a:cs typeface=""/>
              </a:rPr>
              <a:t>de milieu</a:t>
            </a:r>
          </a:p>
        </p:txBody>
      </p:sp>
      <p:sp>
        <p:nvSpPr>
          <p:cNvPr id="26" name="ZoneTexte 25"/>
          <p:cNvSpPr txBox="1"/>
          <p:nvPr>
            <p:custDataLst>
              <p:tags r:id="rId12"/>
            </p:custDataLst>
          </p:nvPr>
        </p:nvSpPr>
        <p:spPr>
          <a:xfrm>
            <a:off x="4734498" y="8210788"/>
            <a:ext cx="1582896" cy="400110"/>
          </a:xfrm>
          <a:prstGeom prst="rect">
            <a:avLst/>
          </a:prstGeom>
          <a:noFill/>
          <a:ln>
            <a:noFill/>
          </a:ln>
        </p:spPr>
        <p:txBody>
          <a:bodyPr vert="horz" wrap="square" lIns="91440" tIns="45720" rIns="91440" bIns="45720" anchor="t" anchorCtr="1" compatLnSpc="1">
            <a:spAutoFit/>
          </a:bodyPr>
          <a:lstStyle/>
          <a:p>
            <a:pPr marR="0" lvl="0" indent="0" algn="ctr" fontAlgn="auto">
              <a:lnSpc>
                <a:spcPct val="100000"/>
              </a:lnSpc>
              <a:spcBef>
                <a:spcPts val="0"/>
              </a:spcBef>
              <a:spcAft>
                <a:spcPts val="0"/>
              </a:spcAft>
              <a:buNone/>
              <a:tabLst/>
              <a:defRPr sz="1800" b="0" i="0" u="none" strike="noStrike" kern="0" cap="none" spc="0" baseline="0">
                <a:solidFill>
                  <a:srgbClr val="000000"/>
                </a:solidFill>
                <a:uFillTx/>
              </a:defRPr>
            </a:pPr>
            <a:r>
              <a:rPr lang="en-CA" sz="1000" kern="0" dirty="0">
                <a:solidFill>
                  <a:srgbClr val="000000"/>
                </a:solidFill>
                <a:latin typeface="Berlin Sans FB" panose="020E0602020502020306" pitchFamily="34" charset="0"/>
                <a:ea typeface=""/>
                <a:cs typeface=""/>
              </a:rPr>
              <a:t>Alexandre </a:t>
            </a:r>
            <a:r>
              <a:rPr lang="en-CA" sz="1000" kern="0" dirty="0" err="1">
                <a:solidFill>
                  <a:srgbClr val="000000"/>
                </a:solidFill>
                <a:latin typeface="Berlin Sans FB" panose="020E0602020502020306" pitchFamily="34" charset="0"/>
                <a:ea typeface=""/>
                <a:cs typeface=""/>
              </a:rPr>
              <a:t>Stamboulieh</a:t>
            </a:r>
            <a:r>
              <a:rPr lang="en-CA" sz="1000" kern="0" dirty="0">
                <a:solidFill>
                  <a:srgbClr val="000000"/>
                </a:solidFill>
                <a:latin typeface="Berlin Sans FB" panose="020E0602020502020306" pitchFamily="34" charset="0"/>
                <a:ea typeface=""/>
                <a:cs typeface=""/>
              </a:rPr>
              <a:t>, </a:t>
            </a:r>
          </a:p>
          <a:p>
            <a:pPr marR="0" lvl="0" indent="0" algn="ctr" fontAlgn="auto">
              <a:lnSpc>
                <a:spcPct val="100000"/>
              </a:lnSpc>
              <a:spcBef>
                <a:spcPts val="0"/>
              </a:spcBef>
              <a:spcAft>
                <a:spcPts val="0"/>
              </a:spcAft>
              <a:buNone/>
              <a:tabLst/>
              <a:defRPr sz="1800" b="0" i="0" u="none" strike="noStrike" kern="0" cap="none" spc="0" baseline="0">
                <a:solidFill>
                  <a:srgbClr val="000000"/>
                </a:solidFill>
                <a:uFillTx/>
              </a:defRPr>
            </a:pPr>
            <a:r>
              <a:rPr lang="en-CA" sz="1000" kern="0" dirty="0" smtClean="0">
                <a:solidFill>
                  <a:srgbClr val="000000"/>
                </a:solidFill>
                <a:latin typeface="Berlin Sans FB" panose="020E0602020502020306" pitchFamily="34" charset="0"/>
                <a:ea typeface=""/>
                <a:cs typeface=""/>
              </a:rPr>
              <a:t>Travail </a:t>
            </a:r>
            <a:r>
              <a:rPr lang="en-CA" sz="1000" kern="0" dirty="0">
                <a:solidFill>
                  <a:srgbClr val="000000"/>
                </a:solidFill>
                <a:latin typeface="Berlin Sans FB" panose="020E0602020502020306" pitchFamily="34" charset="0"/>
                <a:ea typeface=""/>
                <a:cs typeface=""/>
              </a:rPr>
              <a:t>de  milieu</a:t>
            </a:r>
            <a:endParaRPr lang="fr-CA" sz="1000" kern="0" dirty="0">
              <a:solidFill>
                <a:srgbClr val="000000"/>
              </a:solidFill>
              <a:latin typeface="Berlin Sans FB" panose="020E0602020502020306" pitchFamily="34" charset="0"/>
              <a:ea typeface=""/>
              <a:cs typeface=""/>
            </a:endParaRPr>
          </a:p>
        </p:txBody>
      </p:sp>
    </p:spTree>
    <p:extLst>
      <p:ext uri="{BB962C8B-B14F-4D97-AF65-F5344CB8AC3E}">
        <p14:creationId xmlns:p14="http://schemas.microsoft.com/office/powerpoint/2010/main" val="26061783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7">
            <a:alphaModFix amt="21000"/>
            <a:lum/>
          </a:blip>
          <a:srcRect/>
          <a:stretch>
            <a:fillRect t="-10000" b="-10000"/>
          </a:stretch>
        </a:blipFill>
        <a:effectLst/>
      </p:bgPr>
    </p:bg>
    <p:spTree>
      <p:nvGrpSpPr>
        <p:cNvPr id="1" name=""/>
        <p:cNvGrpSpPr/>
        <p:nvPr/>
      </p:nvGrpSpPr>
      <p:grpSpPr>
        <a:xfrm>
          <a:off x="0" y="0"/>
          <a:ext cx="0" cy="0"/>
          <a:chOff x="0" y="0"/>
          <a:chExt cx="0" cy="0"/>
        </a:xfrm>
      </p:grpSpPr>
      <p:sp>
        <p:nvSpPr>
          <p:cNvPr id="3" name="ZoneTexte 2"/>
          <p:cNvSpPr txBox="1"/>
          <p:nvPr>
            <p:custDataLst>
              <p:tags r:id="rId1"/>
            </p:custDataLst>
          </p:nvPr>
        </p:nvSpPr>
        <p:spPr>
          <a:xfrm>
            <a:off x="44624" y="3091770"/>
            <a:ext cx="6831072" cy="400110"/>
          </a:xfrm>
          <a:prstGeom prst="rect">
            <a:avLst/>
          </a:prstGeom>
          <a:noFill/>
        </p:spPr>
        <p:txBody>
          <a:bodyPr wrap="square" rtlCol="0">
            <a:spAutoFit/>
          </a:bodyPr>
          <a:lstStyle/>
          <a:p>
            <a:pPr algn="ctr"/>
            <a:r>
              <a:rPr lang="fr-CA" sz="1400" kern="0" dirty="0">
                <a:solidFill>
                  <a:schemeClr val="tx2"/>
                </a:solidFill>
                <a:latin typeface="Berlin Sans FB" panose="020E0602020502020306" pitchFamily="34" charset="0"/>
                <a:ea typeface="Times New Roman" panose="02020603050405020304" pitchFamily="18" charset="0"/>
                <a:cs typeface="Times New Roman" panose="02020603050405020304" pitchFamily="18" charset="0"/>
              </a:rPr>
              <a:t>Nos</a:t>
            </a:r>
            <a:r>
              <a:rPr lang="fr-CA" sz="2000" b="1" spc="300" dirty="0">
                <a:solidFill>
                  <a:srgbClr val="000000"/>
                </a:solidFill>
                <a:latin typeface="Bauhaus 93" panose="04030905020B02020C02" pitchFamily="82" charset="0"/>
                <a:ea typeface="+mj-ea"/>
                <a:cs typeface="+mj-cs"/>
              </a:rPr>
              <a:t> </a:t>
            </a:r>
            <a:r>
              <a:rPr lang="fr-CA" sz="1400" kern="0" dirty="0" err="1">
                <a:solidFill>
                  <a:schemeClr val="tx2"/>
                </a:solidFill>
                <a:latin typeface="Berlin Sans FB" panose="020E0602020502020306" pitchFamily="34" charset="0"/>
                <a:ea typeface="Times New Roman" panose="02020603050405020304" pitchFamily="18" charset="0"/>
                <a:cs typeface="Times New Roman" panose="02020603050405020304" pitchFamily="18" charset="0"/>
              </a:rPr>
              <a:t>Specteurs</a:t>
            </a:r>
            <a:endParaRPr lang="fr-CA" sz="1400" kern="0" dirty="0">
              <a:solidFill>
                <a:schemeClr val="tx2"/>
              </a:solidFill>
              <a:latin typeface="Berlin Sans FB" panose="020E0602020502020306" pitchFamily="34" charset="0"/>
              <a:ea typeface="Times New Roman" panose="02020603050405020304" pitchFamily="18" charset="0"/>
              <a:cs typeface="Times New Roman" panose="02020603050405020304" pitchFamily="18" charset="0"/>
            </a:endParaRPr>
          </a:p>
        </p:txBody>
      </p:sp>
      <p:sp>
        <p:nvSpPr>
          <p:cNvPr id="4" name="ZoneTexte 3"/>
          <p:cNvSpPr txBox="1"/>
          <p:nvPr>
            <p:custDataLst>
              <p:tags r:id="rId2"/>
            </p:custDataLst>
          </p:nvPr>
        </p:nvSpPr>
        <p:spPr>
          <a:xfrm>
            <a:off x="27384" y="5600798"/>
            <a:ext cx="6858000" cy="400110"/>
          </a:xfrm>
          <a:prstGeom prst="rect">
            <a:avLst/>
          </a:prstGeom>
          <a:noFill/>
        </p:spPr>
        <p:txBody>
          <a:bodyPr wrap="square" rtlCol="0">
            <a:spAutoFit/>
          </a:bodyPr>
          <a:lstStyle/>
          <a:p>
            <a:pPr algn="ctr">
              <a:spcBef>
                <a:spcPct val="0"/>
              </a:spcBef>
            </a:pPr>
            <a:r>
              <a:rPr lang="fr-CA" sz="1600" dirty="0" smtClean="0">
                <a:solidFill>
                  <a:schemeClr val="bg1">
                    <a:lumMod val="50000"/>
                  </a:schemeClr>
                </a:solidFill>
                <a:latin typeface="Arial Rounded MT Bold" panose="020F0704030504030204" pitchFamily="34" charset="0"/>
              </a:rPr>
              <a:t> </a:t>
            </a:r>
            <a:r>
              <a:rPr lang="fr-CA" sz="1400" kern="0" dirty="0">
                <a:solidFill>
                  <a:schemeClr val="tx2"/>
                </a:solidFill>
                <a:latin typeface="Berlin Sans FB" panose="020E0602020502020306" pitchFamily="34" charset="0"/>
                <a:ea typeface="Times New Roman" panose="02020603050405020304" pitchFamily="18" charset="0"/>
                <a:cs typeface="Times New Roman" panose="02020603050405020304" pitchFamily="18" charset="0"/>
              </a:rPr>
              <a:t>Nos</a:t>
            </a:r>
            <a:r>
              <a:rPr lang="fr-CA" sz="2000" b="1" spc="300" dirty="0">
                <a:solidFill>
                  <a:srgbClr val="000000"/>
                </a:solidFill>
                <a:latin typeface="Bauhaus 93" panose="04030905020B02020C02" pitchFamily="82" charset="0"/>
                <a:ea typeface="+mj-ea"/>
                <a:cs typeface="+mj-cs"/>
              </a:rPr>
              <a:t> </a:t>
            </a:r>
            <a:r>
              <a:rPr lang="fr-CA" sz="1400" kern="0" dirty="0">
                <a:solidFill>
                  <a:schemeClr val="tx2"/>
                </a:solidFill>
                <a:latin typeface="Berlin Sans FB" panose="020E0602020502020306" pitchFamily="34" charset="0"/>
                <a:ea typeface="Times New Roman" panose="02020603050405020304" pitchFamily="18" charset="0"/>
                <a:cs typeface="Times New Roman" panose="02020603050405020304" pitchFamily="18" charset="0"/>
              </a:rPr>
              <a:t>Stagiaires</a:t>
            </a:r>
          </a:p>
        </p:txBody>
      </p:sp>
      <p:sp>
        <p:nvSpPr>
          <p:cNvPr id="5" name="ZoneTexte 4"/>
          <p:cNvSpPr txBox="1"/>
          <p:nvPr>
            <p:custDataLst>
              <p:tags r:id="rId3"/>
            </p:custDataLst>
          </p:nvPr>
        </p:nvSpPr>
        <p:spPr>
          <a:xfrm>
            <a:off x="27384" y="395536"/>
            <a:ext cx="6858000" cy="307777"/>
          </a:xfrm>
          <a:prstGeom prst="rect">
            <a:avLst/>
          </a:prstGeom>
          <a:noFill/>
        </p:spPr>
        <p:txBody>
          <a:bodyPr wrap="square" rtlCol="0">
            <a:spAutoFit/>
          </a:bodyPr>
          <a:lstStyle/>
          <a:p>
            <a:pPr algn="ctr">
              <a:spcBef>
                <a:spcPct val="0"/>
              </a:spcBef>
            </a:pPr>
            <a:r>
              <a:rPr lang="fr-CA" sz="1400" kern="0" dirty="0">
                <a:solidFill>
                  <a:schemeClr val="tx2"/>
                </a:solidFill>
                <a:latin typeface="Berlin Sans FB" panose="020E0602020502020306" pitchFamily="34" charset="0"/>
                <a:ea typeface="Times New Roman" panose="02020603050405020304" pitchFamily="18" charset="0"/>
                <a:cs typeface="Times New Roman" panose="02020603050405020304" pitchFamily="18" charset="0"/>
              </a:rPr>
              <a:t>Pairs-aidants</a:t>
            </a:r>
          </a:p>
        </p:txBody>
      </p:sp>
      <p:pic>
        <p:nvPicPr>
          <p:cNvPr id="6" name="Imag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4824" y="951477"/>
            <a:ext cx="1340360" cy="1787360"/>
          </a:xfrm>
          <a:prstGeom prst="rect">
            <a:avLst/>
          </a:prstGeom>
        </p:spPr>
      </p:pic>
      <p:pic>
        <p:nvPicPr>
          <p:cNvPr id="7" name="Image 6"/>
          <p:cNvPicPr>
            <a:picLocks noChangeAspect="1"/>
          </p:cNvPicPr>
          <p:nvPr/>
        </p:nvPicPr>
        <p:blipFill rotWithShape="1">
          <a:blip r:embed="rId9" cstate="print">
            <a:extLst>
              <a:ext uri="{28A0092B-C50C-407E-A947-70E740481C1C}">
                <a14:useLocalDpi xmlns:a14="http://schemas.microsoft.com/office/drawing/2010/main" val="0"/>
              </a:ext>
            </a:extLst>
          </a:blip>
          <a:srcRect l="9662" r="12907" b="-245"/>
          <a:stretch/>
        </p:blipFill>
        <p:spPr>
          <a:xfrm rot="5400000">
            <a:off x="2875964" y="1011624"/>
            <a:ext cx="1448046" cy="1448046"/>
          </a:xfrm>
          <a:prstGeom prst="rect">
            <a:avLst/>
          </a:prstGeom>
        </p:spPr>
      </p:pic>
      <p:pic>
        <p:nvPicPr>
          <p:cNvPr id="8" name="Imag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29735" y="1011624"/>
            <a:ext cx="1340768" cy="1787691"/>
          </a:xfrm>
          <a:prstGeom prst="rect">
            <a:avLst/>
          </a:prstGeom>
        </p:spPr>
      </p:pic>
      <p:pic>
        <p:nvPicPr>
          <p:cNvPr id="1026" name="Picture 2" descr="Photo de profil de Kris Chamie, Lâimage contient peut-ÃªtreÂ : 1 personne, gros plan et intÃ©rieu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60984" y="6176862"/>
            <a:ext cx="1524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95372" y="6176862"/>
            <a:ext cx="1521860" cy="1524001"/>
          </a:xfrm>
          <a:prstGeom prst="rect">
            <a:avLst/>
          </a:prstGeom>
        </p:spPr>
      </p:pic>
      <p:pic>
        <p:nvPicPr>
          <p:cNvPr id="11" name="Picture 2"/>
          <p:cNvPicPr>
            <a:picLocks noChangeAspect="1" noChangeArrowheads="1"/>
          </p:cNvPicPr>
          <p:nvPr>
            <p:custDataLst>
              <p:tags r:id="rId4"/>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2202741" y="3622852"/>
            <a:ext cx="1231200" cy="1063071"/>
          </a:xfrm>
          <a:prstGeom prst="rect">
            <a:avLst/>
          </a:prstGeom>
          <a:ln>
            <a:noFill/>
          </a:ln>
          <a:effectLst>
            <a:outerShdw blurRad="190500" algn="tl" rotWithShape="0">
              <a:srgbClr val="000000">
                <a:alpha val="70000"/>
              </a:srgbClr>
            </a:outerShdw>
          </a:effectLst>
          <a:extLst/>
        </p:spPr>
      </p:pic>
      <p:pic>
        <p:nvPicPr>
          <p:cNvPr id="12" name="Image 11"/>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4865713" y="3635896"/>
            <a:ext cx="1459004" cy="1094253"/>
          </a:xfrm>
          <a:prstGeom prst="rect">
            <a:avLst/>
          </a:prstGeom>
          <a:ln>
            <a:noFill/>
          </a:ln>
          <a:effectLst>
            <a:outerShdw blurRad="190500" algn="tl" rotWithShape="0">
              <a:srgbClr val="000000">
                <a:alpha val="70000"/>
              </a:srgbClr>
            </a:outerShdw>
          </a:effectLst>
        </p:spPr>
      </p:pic>
      <p:pic>
        <p:nvPicPr>
          <p:cNvPr id="13" name="Image 12"/>
          <p:cNvPicPr>
            <a:picLocks noChangeAspect="1"/>
          </p:cNvPicPr>
          <p:nvPr/>
        </p:nvPicPr>
        <p:blipFill rotWithShape="1">
          <a:blip r:embed="rId15" cstate="print">
            <a:extLst>
              <a:ext uri="{28A0092B-C50C-407E-A947-70E740481C1C}">
                <a14:useLocalDpi xmlns:a14="http://schemas.microsoft.com/office/drawing/2010/main" val="0"/>
              </a:ext>
            </a:extLst>
          </a:blip>
          <a:srcRect l="27300" t="9333" r="34900" b="17868"/>
          <a:stretch/>
        </p:blipFill>
        <p:spPr>
          <a:xfrm>
            <a:off x="892284" y="3623274"/>
            <a:ext cx="1223543" cy="1325505"/>
          </a:xfrm>
          <a:prstGeom prst="rect">
            <a:avLst/>
          </a:prstGeom>
          <a:ln>
            <a:noFill/>
          </a:ln>
          <a:effectLst>
            <a:outerShdw blurRad="190500" algn="tl" rotWithShape="0">
              <a:srgbClr val="000000">
                <a:alpha val="70000"/>
              </a:srgbClr>
            </a:outerShdw>
          </a:effectLst>
        </p:spPr>
      </p:pic>
      <p:pic>
        <p:nvPicPr>
          <p:cNvPr id="14" name="Image 13"/>
          <p:cNvPicPr>
            <a:picLocks noChangeAspect="1"/>
          </p:cNvPicPr>
          <p:nvPr/>
        </p:nvPicPr>
        <p:blipFill rotWithShape="1">
          <a:blip r:embed="rId16" cstate="print">
            <a:extLst>
              <a:ext uri="{28A0092B-C50C-407E-A947-70E740481C1C}">
                <a14:useLocalDpi xmlns:a14="http://schemas.microsoft.com/office/drawing/2010/main" val="0"/>
              </a:ext>
            </a:extLst>
          </a:blip>
          <a:srcRect l="16401" t="5900" r="12201" b="54725"/>
          <a:stretch/>
        </p:blipFill>
        <p:spPr>
          <a:xfrm>
            <a:off x="3520855" y="3595862"/>
            <a:ext cx="1257944" cy="1233279"/>
          </a:xfrm>
          <a:prstGeom prst="rect">
            <a:avLst/>
          </a:prstGeom>
          <a:ln>
            <a:noFill/>
          </a:ln>
          <a:effectLst>
            <a:outerShdw blurRad="190500" algn="tl" rotWithShape="0">
              <a:srgbClr val="000000">
                <a:alpha val="70000"/>
              </a:srgbClr>
            </a:outerShdw>
          </a:effectLst>
        </p:spPr>
      </p:pic>
      <p:sp>
        <p:nvSpPr>
          <p:cNvPr id="15" name="ZoneTexte 14"/>
          <p:cNvSpPr txBox="1"/>
          <p:nvPr/>
        </p:nvSpPr>
        <p:spPr>
          <a:xfrm>
            <a:off x="4605344" y="4822216"/>
            <a:ext cx="1920000" cy="261610"/>
          </a:xfrm>
          <a:prstGeom prst="rect">
            <a:avLst/>
          </a:prstGeom>
          <a:noFill/>
        </p:spPr>
        <p:txBody>
          <a:bodyPr wrap="square" rtlCol="0">
            <a:spAutoFit/>
          </a:bodyPr>
          <a:lstStyle/>
          <a:p>
            <a:pPr algn="ctr"/>
            <a:r>
              <a:rPr lang="fr-CA" sz="1100" dirty="0">
                <a:solidFill>
                  <a:srgbClr val="000000"/>
                </a:solidFill>
                <a:latin typeface="Myriad Pro" pitchFamily="34" charset="0"/>
              </a:rPr>
              <a:t>David</a:t>
            </a:r>
          </a:p>
        </p:txBody>
      </p:sp>
      <p:sp>
        <p:nvSpPr>
          <p:cNvPr id="16" name="ZoneTexte 15"/>
          <p:cNvSpPr txBox="1"/>
          <p:nvPr/>
        </p:nvSpPr>
        <p:spPr>
          <a:xfrm>
            <a:off x="1909643" y="4806827"/>
            <a:ext cx="1920000" cy="276999"/>
          </a:xfrm>
          <a:prstGeom prst="rect">
            <a:avLst/>
          </a:prstGeom>
          <a:noFill/>
        </p:spPr>
        <p:txBody>
          <a:bodyPr wrap="square" rtlCol="0">
            <a:spAutoFit/>
          </a:bodyPr>
          <a:lstStyle/>
          <a:p>
            <a:pPr algn="ctr"/>
            <a:r>
              <a:rPr lang="fr-CA" sz="1100" dirty="0">
                <a:solidFill>
                  <a:srgbClr val="000000"/>
                </a:solidFill>
                <a:latin typeface="Myriad Pro" pitchFamily="34" charset="0"/>
              </a:rPr>
              <a:t>Régen</a:t>
            </a:r>
            <a:r>
              <a:rPr lang="fr-CA" sz="1200" dirty="0" smtClean="0">
                <a:solidFill>
                  <a:srgbClr val="000000"/>
                </a:solidFill>
              </a:rPr>
              <a:t>t</a:t>
            </a:r>
          </a:p>
        </p:txBody>
      </p:sp>
      <p:sp>
        <p:nvSpPr>
          <p:cNvPr id="17" name="ZoneTexte 16"/>
          <p:cNvSpPr txBox="1"/>
          <p:nvPr/>
        </p:nvSpPr>
        <p:spPr>
          <a:xfrm>
            <a:off x="561793" y="4976104"/>
            <a:ext cx="1920000" cy="276999"/>
          </a:xfrm>
          <a:prstGeom prst="rect">
            <a:avLst/>
          </a:prstGeom>
          <a:noFill/>
        </p:spPr>
        <p:txBody>
          <a:bodyPr wrap="square" rtlCol="0">
            <a:spAutoFit/>
          </a:bodyPr>
          <a:lstStyle/>
          <a:p>
            <a:pPr algn="ctr"/>
            <a:r>
              <a:rPr lang="fr-CA" sz="1100" dirty="0">
                <a:solidFill>
                  <a:srgbClr val="000000"/>
                </a:solidFill>
                <a:latin typeface="Myriad Pro" pitchFamily="34" charset="0"/>
              </a:rPr>
              <a:t>Christian</a:t>
            </a:r>
            <a:r>
              <a:rPr lang="fr-CA" sz="1200" dirty="0" smtClean="0">
                <a:solidFill>
                  <a:srgbClr val="000000"/>
                </a:solidFill>
              </a:rPr>
              <a:t> </a:t>
            </a:r>
          </a:p>
        </p:txBody>
      </p:sp>
      <p:sp>
        <p:nvSpPr>
          <p:cNvPr id="18" name="ZoneTexte 17"/>
          <p:cNvSpPr txBox="1"/>
          <p:nvPr/>
        </p:nvSpPr>
        <p:spPr>
          <a:xfrm>
            <a:off x="3485674" y="4848127"/>
            <a:ext cx="1328305" cy="446276"/>
          </a:xfrm>
          <a:prstGeom prst="rect">
            <a:avLst/>
          </a:prstGeom>
          <a:noFill/>
        </p:spPr>
        <p:txBody>
          <a:bodyPr wrap="square" rtlCol="0">
            <a:spAutoFit/>
          </a:bodyPr>
          <a:lstStyle/>
          <a:p>
            <a:pPr algn="ctr"/>
            <a:r>
              <a:rPr lang="fr-CA" sz="1100" dirty="0" smtClean="0">
                <a:solidFill>
                  <a:srgbClr val="000000"/>
                </a:solidFill>
                <a:latin typeface="Myriad Pro" pitchFamily="34" charset="0"/>
              </a:rPr>
              <a:t>Ashraf</a:t>
            </a:r>
            <a:endParaRPr lang="fr-CA" sz="1100" dirty="0">
              <a:solidFill>
                <a:srgbClr val="000000"/>
              </a:solidFill>
              <a:latin typeface="Myriad Pro" pitchFamily="34" charset="0"/>
            </a:endParaRPr>
          </a:p>
          <a:p>
            <a:pPr algn="ctr"/>
            <a:endParaRPr lang="fr-CA" sz="1200" dirty="0" smtClean="0">
              <a:solidFill>
                <a:schemeClr val="bg1">
                  <a:lumMod val="50000"/>
                </a:schemeClr>
              </a:solidFill>
            </a:endParaRPr>
          </a:p>
        </p:txBody>
      </p:sp>
      <p:sp>
        <p:nvSpPr>
          <p:cNvPr id="19" name="ZoneTexte 18"/>
          <p:cNvSpPr txBox="1"/>
          <p:nvPr/>
        </p:nvSpPr>
        <p:spPr>
          <a:xfrm>
            <a:off x="4605344" y="2870230"/>
            <a:ext cx="1920000" cy="261610"/>
          </a:xfrm>
          <a:prstGeom prst="rect">
            <a:avLst/>
          </a:prstGeom>
          <a:noFill/>
        </p:spPr>
        <p:txBody>
          <a:bodyPr wrap="square" rtlCol="0">
            <a:spAutoFit/>
          </a:bodyPr>
          <a:lstStyle/>
          <a:p>
            <a:pPr algn="ctr"/>
            <a:r>
              <a:rPr lang="fr-CA" sz="1100" dirty="0" smtClean="0">
                <a:solidFill>
                  <a:srgbClr val="000000"/>
                </a:solidFill>
                <a:latin typeface="Myriad Pro" pitchFamily="34" charset="0"/>
              </a:rPr>
              <a:t>Alexandre</a:t>
            </a:r>
            <a:endParaRPr lang="fr-CA" sz="1100" dirty="0">
              <a:solidFill>
                <a:srgbClr val="000000"/>
              </a:solidFill>
              <a:latin typeface="Myriad Pro" pitchFamily="34" charset="0"/>
            </a:endParaRPr>
          </a:p>
        </p:txBody>
      </p:sp>
      <p:sp>
        <p:nvSpPr>
          <p:cNvPr id="20" name="ZoneTexte 19"/>
          <p:cNvSpPr txBox="1"/>
          <p:nvPr/>
        </p:nvSpPr>
        <p:spPr>
          <a:xfrm>
            <a:off x="587462" y="2770193"/>
            <a:ext cx="1920000" cy="261610"/>
          </a:xfrm>
          <a:prstGeom prst="rect">
            <a:avLst/>
          </a:prstGeom>
          <a:noFill/>
        </p:spPr>
        <p:txBody>
          <a:bodyPr wrap="square" rtlCol="0">
            <a:spAutoFit/>
          </a:bodyPr>
          <a:lstStyle/>
          <a:p>
            <a:pPr algn="ctr"/>
            <a:r>
              <a:rPr lang="fr-CA" sz="1100" dirty="0" smtClean="0">
                <a:solidFill>
                  <a:srgbClr val="000000"/>
                </a:solidFill>
                <a:latin typeface="Myriad Pro" pitchFamily="34" charset="0"/>
              </a:rPr>
              <a:t>Samira</a:t>
            </a:r>
            <a:endParaRPr lang="fr-CA" sz="1200" dirty="0" smtClean="0">
              <a:solidFill>
                <a:srgbClr val="000000"/>
              </a:solidFill>
            </a:endParaRPr>
          </a:p>
        </p:txBody>
      </p:sp>
      <p:sp>
        <p:nvSpPr>
          <p:cNvPr id="21" name="ZoneTexte 20"/>
          <p:cNvSpPr txBox="1"/>
          <p:nvPr/>
        </p:nvSpPr>
        <p:spPr>
          <a:xfrm>
            <a:off x="1581008" y="7700863"/>
            <a:ext cx="1920000" cy="615553"/>
          </a:xfrm>
          <a:prstGeom prst="rect">
            <a:avLst/>
          </a:prstGeom>
          <a:noFill/>
        </p:spPr>
        <p:txBody>
          <a:bodyPr wrap="square" rtlCol="0">
            <a:spAutoFit/>
          </a:bodyPr>
          <a:lstStyle/>
          <a:p>
            <a:pPr algn="ctr"/>
            <a:r>
              <a:rPr lang="fr-CA" sz="1100" dirty="0" smtClean="0">
                <a:solidFill>
                  <a:srgbClr val="000000"/>
                </a:solidFill>
                <a:latin typeface="Myriad Pro" pitchFamily="34" charset="0"/>
              </a:rPr>
              <a:t>Kristina </a:t>
            </a:r>
            <a:r>
              <a:rPr lang="fr-CA" sz="1100" dirty="0" err="1" smtClean="0">
                <a:solidFill>
                  <a:srgbClr val="000000"/>
                </a:solidFill>
                <a:latin typeface="Myriad Pro" pitchFamily="34" charset="0"/>
              </a:rPr>
              <a:t>Chamie</a:t>
            </a:r>
            <a:endParaRPr lang="fr-CA" sz="1100" dirty="0" smtClean="0">
              <a:solidFill>
                <a:srgbClr val="000000"/>
              </a:solidFill>
              <a:latin typeface="Myriad Pro" pitchFamily="34" charset="0"/>
            </a:endParaRPr>
          </a:p>
          <a:p>
            <a:pPr algn="ctr"/>
            <a:r>
              <a:rPr lang="fr-CA" sz="1100" dirty="0" smtClean="0">
                <a:solidFill>
                  <a:srgbClr val="000000"/>
                </a:solidFill>
                <a:latin typeface="Myriad Pro" pitchFamily="34" charset="0"/>
              </a:rPr>
              <a:t>Criminologie,</a:t>
            </a:r>
          </a:p>
          <a:p>
            <a:pPr algn="ctr"/>
            <a:r>
              <a:rPr lang="fr-CA" sz="1100" dirty="0" smtClean="0">
                <a:solidFill>
                  <a:srgbClr val="000000"/>
                </a:solidFill>
                <a:latin typeface="Myriad Pro" pitchFamily="34" charset="0"/>
              </a:rPr>
              <a:t>Université de Montréal</a:t>
            </a:r>
            <a:r>
              <a:rPr lang="fr-CA" sz="1200" dirty="0" smtClean="0">
                <a:solidFill>
                  <a:srgbClr val="000000"/>
                </a:solidFill>
              </a:rPr>
              <a:t> </a:t>
            </a:r>
          </a:p>
        </p:txBody>
      </p:sp>
      <p:sp>
        <p:nvSpPr>
          <p:cNvPr id="22" name="ZoneTexte 21"/>
          <p:cNvSpPr txBox="1"/>
          <p:nvPr/>
        </p:nvSpPr>
        <p:spPr>
          <a:xfrm>
            <a:off x="3282571" y="2562309"/>
            <a:ext cx="634831" cy="446276"/>
          </a:xfrm>
          <a:prstGeom prst="rect">
            <a:avLst/>
          </a:prstGeom>
          <a:noFill/>
        </p:spPr>
        <p:txBody>
          <a:bodyPr wrap="square" rtlCol="0">
            <a:spAutoFit/>
          </a:bodyPr>
          <a:lstStyle/>
          <a:p>
            <a:r>
              <a:rPr lang="fr-CA" sz="1100" dirty="0" smtClean="0">
                <a:solidFill>
                  <a:srgbClr val="000000"/>
                </a:solidFill>
                <a:latin typeface="Myriad Pro" pitchFamily="34" charset="0"/>
              </a:rPr>
              <a:t>Danny</a:t>
            </a:r>
            <a:endParaRPr lang="fr-CA" sz="1100" dirty="0">
              <a:solidFill>
                <a:srgbClr val="000000"/>
              </a:solidFill>
              <a:latin typeface="Myriad Pro" pitchFamily="34" charset="0"/>
            </a:endParaRPr>
          </a:p>
          <a:p>
            <a:endParaRPr lang="fr-CA" sz="1200" dirty="0" smtClean="0">
              <a:solidFill>
                <a:schemeClr val="bg1">
                  <a:lumMod val="50000"/>
                </a:schemeClr>
              </a:solidFill>
            </a:endParaRPr>
          </a:p>
        </p:txBody>
      </p:sp>
      <p:sp>
        <p:nvSpPr>
          <p:cNvPr id="23" name="ZoneTexte 22"/>
          <p:cNvSpPr txBox="1"/>
          <p:nvPr/>
        </p:nvSpPr>
        <p:spPr>
          <a:xfrm>
            <a:off x="3796302" y="7668881"/>
            <a:ext cx="1920000" cy="615553"/>
          </a:xfrm>
          <a:prstGeom prst="rect">
            <a:avLst/>
          </a:prstGeom>
          <a:noFill/>
        </p:spPr>
        <p:txBody>
          <a:bodyPr wrap="square" rtlCol="0">
            <a:spAutoFit/>
          </a:bodyPr>
          <a:lstStyle/>
          <a:p>
            <a:pPr algn="ctr"/>
            <a:r>
              <a:rPr lang="fr-CA" sz="1100" dirty="0" smtClean="0">
                <a:solidFill>
                  <a:srgbClr val="000000"/>
                </a:solidFill>
                <a:latin typeface="Myriad Pro" pitchFamily="34" charset="0"/>
              </a:rPr>
              <a:t>Julie </a:t>
            </a:r>
            <a:r>
              <a:rPr lang="fr-CA" sz="1100" dirty="0" err="1" smtClean="0">
                <a:solidFill>
                  <a:srgbClr val="000000"/>
                </a:solidFill>
                <a:latin typeface="Myriad Pro" pitchFamily="34" charset="0"/>
              </a:rPr>
              <a:t>Pratdessus</a:t>
            </a:r>
            <a:endParaRPr lang="fr-CA" sz="1100" dirty="0" smtClean="0">
              <a:solidFill>
                <a:srgbClr val="000000"/>
              </a:solidFill>
              <a:latin typeface="Myriad Pro" pitchFamily="34" charset="0"/>
            </a:endParaRPr>
          </a:p>
          <a:p>
            <a:pPr algn="ctr"/>
            <a:r>
              <a:rPr lang="fr-CA" sz="1100" dirty="0" smtClean="0">
                <a:solidFill>
                  <a:srgbClr val="000000"/>
                </a:solidFill>
                <a:latin typeface="Myriad Pro" pitchFamily="34" charset="0"/>
              </a:rPr>
              <a:t>Travail social,</a:t>
            </a:r>
          </a:p>
          <a:p>
            <a:pPr algn="ctr"/>
            <a:r>
              <a:rPr lang="fr-CA" sz="1100" dirty="0" smtClean="0">
                <a:solidFill>
                  <a:srgbClr val="000000"/>
                </a:solidFill>
                <a:latin typeface="Myriad Pro" pitchFamily="34" charset="0"/>
              </a:rPr>
              <a:t>Université de </a:t>
            </a:r>
            <a:r>
              <a:rPr lang="fr-CA" sz="1100" dirty="0">
                <a:solidFill>
                  <a:srgbClr val="000000"/>
                </a:solidFill>
                <a:latin typeface="Myriad Pro" pitchFamily="34" charset="0"/>
              </a:rPr>
              <a:t>S</a:t>
            </a:r>
            <a:r>
              <a:rPr lang="fr-CA" sz="1100" dirty="0" smtClean="0">
                <a:solidFill>
                  <a:srgbClr val="000000"/>
                </a:solidFill>
                <a:latin typeface="Myriad Pro" pitchFamily="34" charset="0"/>
              </a:rPr>
              <a:t>herbrooke </a:t>
            </a:r>
            <a:r>
              <a:rPr lang="fr-CA" sz="1200" dirty="0" smtClean="0">
                <a:solidFill>
                  <a:srgbClr val="000000"/>
                </a:solidFill>
              </a:rPr>
              <a:t> </a:t>
            </a:r>
          </a:p>
        </p:txBody>
      </p:sp>
    </p:spTree>
    <p:extLst>
      <p:ext uri="{BB962C8B-B14F-4D97-AF65-F5344CB8AC3E}">
        <p14:creationId xmlns:p14="http://schemas.microsoft.com/office/powerpoint/2010/main" val="35726122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7">
            <a:alphaModFix amt="21000"/>
            <a:lum/>
          </a:blip>
          <a:srcRect/>
          <a:stretch>
            <a:fillRect t="-10000" b="-10000"/>
          </a:stretch>
        </a:blipFill>
        <a:effectLst/>
      </p:bgPr>
    </p:bg>
    <p:spTree>
      <p:nvGrpSpPr>
        <p:cNvPr id="1" name=""/>
        <p:cNvGrpSpPr/>
        <p:nvPr/>
      </p:nvGrpSpPr>
      <p:grpSpPr>
        <a:xfrm>
          <a:off x="0" y="0"/>
          <a:ext cx="0" cy="0"/>
          <a:chOff x="0" y="0"/>
          <a:chExt cx="0" cy="0"/>
        </a:xfrm>
      </p:grpSpPr>
      <p:pic>
        <p:nvPicPr>
          <p:cNvPr id="2" name="Image 1"/>
          <p:cNvPicPr>
            <a:picLocks noChangeAspect="1"/>
          </p:cNvPicPr>
          <p:nvPr>
            <p:custDataLst>
              <p:tags r:id="rId1"/>
            </p:custDataLst>
          </p:nvPr>
        </p:nvPicPr>
        <p:blipFill>
          <a:blip r:embed="rId18" cstate="print">
            <a:extLst>
              <a:ext uri="{28A0092B-C50C-407E-A947-70E740481C1C}">
                <a14:useLocalDpi xmlns:a14="http://schemas.microsoft.com/office/drawing/2010/main" val="0"/>
              </a:ext>
            </a:extLst>
          </a:blip>
          <a:stretch>
            <a:fillRect/>
          </a:stretch>
        </p:blipFill>
        <p:spPr>
          <a:xfrm>
            <a:off x="2736780" y="3967396"/>
            <a:ext cx="1392000" cy="1044000"/>
          </a:xfrm>
          <a:prstGeom prst="rect">
            <a:avLst/>
          </a:prstGeom>
          <a:ln>
            <a:noFill/>
          </a:ln>
          <a:effectLst>
            <a:outerShdw blurRad="190500" algn="tl" rotWithShape="0">
              <a:srgbClr val="000000">
                <a:alpha val="70000"/>
              </a:srgbClr>
            </a:outerShdw>
          </a:effectLst>
        </p:spPr>
      </p:pic>
      <p:pic>
        <p:nvPicPr>
          <p:cNvPr id="3" name="Image 2"/>
          <p:cNvPicPr>
            <a:picLocks noChangeAspect="1"/>
          </p:cNvPicPr>
          <p:nvPr>
            <p:custDataLst>
              <p:tags r:id="rId2"/>
            </p:custDataLst>
          </p:nvPr>
        </p:nvPicPr>
        <p:blipFill>
          <a:blip r:embed="rId19" cstate="print">
            <a:extLst>
              <a:ext uri="{28A0092B-C50C-407E-A947-70E740481C1C}">
                <a14:useLocalDpi xmlns:a14="http://schemas.microsoft.com/office/drawing/2010/main" val="0"/>
              </a:ext>
            </a:extLst>
          </a:blip>
          <a:stretch>
            <a:fillRect/>
          </a:stretch>
        </p:blipFill>
        <p:spPr>
          <a:xfrm>
            <a:off x="2736780" y="1338375"/>
            <a:ext cx="1392000" cy="1044000"/>
          </a:xfrm>
          <a:prstGeom prst="rect">
            <a:avLst/>
          </a:prstGeom>
          <a:ln>
            <a:noFill/>
          </a:ln>
          <a:effectLst>
            <a:outerShdw blurRad="190500" algn="tl" rotWithShape="0">
              <a:srgbClr val="000000">
                <a:alpha val="70000"/>
              </a:srgbClr>
            </a:outerShdw>
          </a:effectLst>
        </p:spPr>
      </p:pic>
      <p:pic>
        <p:nvPicPr>
          <p:cNvPr id="4" name="Image 3"/>
          <p:cNvPicPr>
            <a:picLocks noChangeAspect="1"/>
          </p:cNvPicPr>
          <p:nvPr>
            <p:custDataLst>
              <p:tags r:id="rId3"/>
            </p:custDataLst>
          </p:nvPr>
        </p:nvPicPr>
        <p:blipFill>
          <a:blip r:embed="rId20" cstate="print">
            <a:extLst>
              <a:ext uri="{28A0092B-C50C-407E-A947-70E740481C1C}">
                <a14:useLocalDpi xmlns:a14="http://schemas.microsoft.com/office/drawing/2010/main" val="0"/>
              </a:ext>
            </a:extLst>
          </a:blip>
          <a:stretch>
            <a:fillRect/>
          </a:stretch>
        </p:blipFill>
        <p:spPr>
          <a:xfrm>
            <a:off x="4992900" y="3995936"/>
            <a:ext cx="1392000" cy="1044000"/>
          </a:xfrm>
          <a:prstGeom prst="rect">
            <a:avLst/>
          </a:prstGeom>
          <a:ln>
            <a:noFill/>
          </a:ln>
          <a:effectLst>
            <a:outerShdw blurRad="190500" algn="tl" rotWithShape="0">
              <a:srgbClr val="000000">
                <a:alpha val="70000"/>
              </a:srgbClr>
            </a:outerShdw>
          </a:effectLst>
        </p:spPr>
      </p:pic>
      <p:pic>
        <p:nvPicPr>
          <p:cNvPr id="5" name="Image 4"/>
          <p:cNvPicPr>
            <a:picLocks noChangeAspect="1"/>
          </p:cNvPicPr>
          <p:nvPr>
            <p:custDataLst>
              <p:tags r:id="rId4"/>
            </p:custDataLst>
          </p:nvPr>
        </p:nvPicPr>
        <p:blipFill>
          <a:blip r:embed="rId21" cstate="print">
            <a:extLst>
              <a:ext uri="{28A0092B-C50C-407E-A947-70E740481C1C}">
                <a14:useLocalDpi xmlns:a14="http://schemas.microsoft.com/office/drawing/2010/main" val="0"/>
              </a:ext>
            </a:extLst>
          </a:blip>
          <a:stretch>
            <a:fillRect/>
          </a:stretch>
        </p:blipFill>
        <p:spPr>
          <a:xfrm>
            <a:off x="503322" y="1331640"/>
            <a:ext cx="1392000" cy="1044000"/>
          </a:xfrm>
          <a:prstGeom prst="rect">
            <a:avLst/>
          </a:prstGeom>
          <a:ln>
            <a:noFill/>
          </a:ln>
          <a:effectLst>
            <a:outerShdw blurRad="190500" algn="tl" rotWithShape="0">
              <a:srgbClr val="000000">
                <a:alpha val="70000"/>
              </a:srgbClr>
            </a:outerShdw>
          </a:effectLst>
        </p:spPr>
      </p:pic>
      <p:sp>
        <p:nvSpPr>
          <p:cNvPr id="6" name="ZoneTexte 12"/>
          <p:cNvSpPr txBox="1"/>
          <p:nvPr>
            <p:custDataLst>
              <p:tags r:id="rId5"/>
            </p:custDataLst>
          </p:nvPr>
        </p:nvSpPr>
        <p:spPr>
          <a:xfrm>
            <a:off x="188640" y="2456951"/>
            <a:ext cx="2016224" cy="830997"/>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A" sz="1000" b="0" i="0" u="none" strike="noStrike" kern="1200" cap="none" spc="0" baseline="0" dirty="0">
                <a:solidFill>
                  <a:srgbClr val="000000"/>
                </a:solidFill>
                <a:uFillTx/>
                <a:latin typeface="Myriad Pro" pitchFamily="34" charset="0"/>
                <a:ea typeface=""/>
                <a:cs typeface=""/>
              </a:rPr>
              <a:t>Catherine Ouimet,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A" sz="1000" dirty="0">
                <a:solidFill>
                  <a:srgbClr val="000000"/>
                </a:solidFill>
                <a:latin typeface="Myriad Pro" pitchFamily="34" charset="0"/>
                <a:ea typeface=""/>
                <a:cs typeface=""/>
              </a:rPr>
              <a:t>P</a:t>
            </a:r>
            <a:r>
              <a:rPr lang="fr-CA" sz="1000" b="0" i="0" u="none" strike="noStrike" kern="1200" cap="none" spc="0" baseline="0" dirty="0" smtClean="0">
                <a:solidFill>
                  <a:srgbClr val="000000"/>
                </a:solidFill>
                <a:uFillTx/>
                <a:latin typeface="Myriad Pro" pitchFamily="34" charset="0"/>
                <a:ea typeface=""/>
                <a:cs typeface=""/>
              </a:rPr>
              <a:t>résidente</a:t>
            </a:r>
            <a:endParaRPr lang="fr-CA" sz="1000" b="0" i="0" u="none" strike="noStrike" kern="1200" cap="none" spc="0" baseline="0" dirty="0">
              <a:solidFill>
                <a:srgbClr val="000000"/>
              </a:solidFill>
              <a:uFillTx/>
              <a:latin typeface="Myriad Pro" pitchFamily="34" charset="0"/>
              <a:ea typeface=""/>
              <a:cs typeface=""/>
            </a:endParaRPr>
          </a:p>
          <a:p>
            <a:pPr lvl="0" algn="ctr">
              <a:defRPr sz="1800" b="0" i="0" u="none" strike="noStrike" kern="0" cap="none" spc="0" baseline="0">
                <a:solidFill>
                  <a:srgbClr val="000000"/>
                </a:solidFill>
                <a:uFillTx/>
              </a:defRPr>
            </a:pPr>
            <a:r>
              <a:rPr lang="fr-CA" sz="900" b="0" i="0" u="none" strike="noStrike" kern="1200" cap="none" spc="0" baseline="0" dirty="0">
                <a:solidFill>
                  <a:srgbClr val="000000"/>
                </a:solidFill>
                <a:uFillTx/>
                <a:latin typeface="Myriad Pro" pitchFamily="34" charset="0"/>
                <a:ea typeface=""/>
                <a:cs typeface=""/>
              </a:rPr>
              <a:t>(Avocate, </a:t>
            </a:r>
            <a:r>
              <a:rPr lang="fr-CA" sz="900" dirty="0">
                <a:solidFill>
                  <a:srgbClr val="000000"/>
                </a:solidFill>
                <a:latin typeface="Myriad Pro" pitchFamily="34" charset="0"/>
                <a:ea typeface=""/>
                <a:cs typeface=""/>
              </a:rPr>
              <a:t>Directrice des Greffes</a:t>
            </a:r>
            <a:endParaRPr lang="fr-CA" sz="900" b="0" i="0" u="none" strike="noStrike" kern="1200" cap="none" spc="0" baseline="0" dirty="0">
              <a:solidFill>
                <a:srgbClr val="000000"/>
              </a:solidFill>
              <a:uFillTx/>
              <a:latin typeface="Myriad Pro" pitchFamily="34" charset="0"/>
              <a:ea typeface=""/>
              <a:cs typeface=""/>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A" sz="900" b="0" i="0" u="none" strike="noStrike" kern="1200" cap="none" spc="0" baseline="0" dirty="0" smtClean="0">
                <a:solidFill>
                  <a:srgbClr val="000000"/>
                </a:solidFill>
                <a:uFillTx/>
                <a:latin typeface="Myriad Pro" pitchFamily="34" charset="0"/>
                <a:ea typeface=""/>
                <a:cs typeface=""/>
              </a:rPr>
              <a:t>Barreau </a:t>
            </a:r>
            <a:r>
              <a:rPr lang="fr-CA" sz="900" b="0" i="0" u="none" strike="noStrike" kern="1200" cap="none" spc="0" baseline="0" dirty="0">
                <a:solidFill>
                  <a:srgbClr val="000000"/>
                </a:solidFill>
                <a:uFillTx/>
                <a:latin typeface="Myriad Pro" pitchFamily="34" charset="0"/>
                <a:ea typeface=""/>
                <a:cs typeface=""/>
              </a:rPr>
              <a:t>de Montréal)</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A" sz="1000" b="0" i="0" u="none" strike="noStrike" kern="1200" cap="none" spc="0" baseline="0" dirty="0">
              <a:solidFill>
                <a:srgbClr val="000000"/>
              </a:solidFill>
              <a:uFillTx/>
              <a:latin typeface="Calibri"/>
              <a:ea typeface=""/>
              <a:cs typeface=""/>
            </a:endParaRPr>
          </a:p>
        </p:txBody>
      </p:sp>
      <p:sp>
        <p:nvSpPr>
          <p:cNvPr id="7" name="ZoneTexte 6"/>
          <p:cNvSpPr txBox="1"/>
          <p:nvPr>
            <p:custDataLst>
              <p:tags r:id="rId6"/>
            </p:custDataLst>
          </p:nvPr>
        </p:nvSpPr>
        <p:spPr>
          <a:xfrm>
            <a:off x="2304732" y="2456951"/>
            <a:ext cx="2232248" cy="830997"/>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A" sz="1000" b="0" i="0" u="none" strike="noStrike" kern="1200" cap="none" spc="0" baseline="0" dirty="0">
                <a:solidFill>
                  <a:srgbClr val="000000"/>
                </a:solidFill>
                <a:uFillTx/>
                <a:latin typeface="Myriad Pro" pitchFamily="34" charset="0"/>
                <a:ea typeface=""/>
                <a:cs typeface=""/>
              </a:rPr>
              <a:t>Serges Bruneau,</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A" sz="1000" dirty="0">
                <a:solidFill>
                  <a:srgbClr val="000000"/>
                </a:solidFill>
                <a:latin typeface="Myriad Pro" pitchFamily="34" charset="0"/>
                <a:ea typeface=""/>
                <a:cs typeface=""/>
              </a:rPr>
              <a:t>V</a:t>
            </a:r>
            <a:r>
              <a:rPr lang="fr-CA" sz="1000" b="0" i="0" u="none" strike="noStrike" kern="1200" cap="none" spc="0" baseline="0" dirty="0" smtClean="0">
                <a:solidFill>
                  <a:srgbClr val="000000"/>
                </a:solidFill>
                <a:uFillTx/>
                <a:latin typeface="Myriad Pro" pitchFamily="34" charset="0"/>
                <a:ea typeface=""/>
                <a:cs typeface=""/>
              </a:rPr>
              <a:t>ice </a:t>
            </a:r>
            <a:r>
              <a:rPr lang="fr-CA" sz="1000" b="0" i="0" u="none" strike="noStrike" kern="1200" cap="none" spc="0" baseline="0" dirty="0">
                <a:solidFill>
                  <a:srgbClr val="000000"/>
                </a:solidFill>
                <a:uFillTx/>
                <a:latin typeface="Myriad Pro" pitchFamily="34" charset="0"/>
                <a:ea typeface=""/>
                <a:cs typeface=""/>
              </a:rPr>
              <a:t>-président</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A" sz="900" b="0" i="0" u="none" strike="noStrike" kern="1200" cap="none" spc="0" baseline="0" dirty="0" smtClean="0">
                <a:solidFill>
                  <a:srgbClr val="000000"/>
                </a:solidFill>
                <a:uFillTx/>
                <a:latin typeface="Myriad Pro" pitchFamily="34" charset="0"/>
                <a:ea typeface=""/>
                <a:cs typeface=""/>
              </a:rPr>
              <a:t>(Retraité,</a:t>
            </a:r>
            <a:r>
              <a:rPr lang="fr-CA" sz="900" b="0" i="0" u="none" strike="noStrike" kern="1200" cap="none" spc="0" dirty="0" smtClean="0">
                <a:solidFill>
                  <a:srgbClr val="000000"/>
                </a:solidFill>
                <a:uFillTx/>
                <a:latin typeface="Myriad Pro" pitchFamily="34" charset="0"/>
                <a:ea typeface=""/>
                <a:cs typeface=""/>
              </a:rPr>
              <a:t> </a:t>
            </a:r>
            <a:r>
              <a:rPr lang="fr-CA" sz="900" b="0" i="0" u="none" strike="noStrike" kern="1200" cap="none" spc="0" baseline="0" dirty="0" smtClean="0">
                <a:solidFill>
                  <a:srgbClr val="000000"/>
                </a:solidFill>
                <a:uFillTx/>
                <a:latin typeface="Myriad Pro" pitchFamily="34" charset="0"/>
                <a:ea typeface=""/>
                <a:cs typeface=""/>
              </a:rPr>
              <a:t>Centre </a:t>
            </a:r>
            <a:r>
              <a:rPr lang="fr-CA" sz="900" b="0" i="0" u="none" strike="noStrike" kern="1200" cap="none" spc="0" baseline="0" dirty="0">
                <a:solidFill>
                  <a:srgbClr val="000000"/>
                </a:solidFill>
                <a:uFillTx/>
                <a:latin typeface="Myriad Pro" pitchFamily="34" charset="0"/>
                <a:ea typeface=""/>
                <a:cs typeface=""/>
              </a:rPr>
              <a:t>international pour la prévention de la criminalité)</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A" sz="1000" b="0" i="0" u="none" strike="noStrike" kern="1200" cap="none" spc="0" baseline="0" dirty="0">
              <a:solidFill>
                <a:srgbClr val="000000"/>
              </a:solidFill>
              <a:uFillTx/>
              <a:latin typeface="Calibri"/>
              <a:ea typeface=""/>
              <a:cs typeface=""/>
            </a:endParaRPr>
          </a:p>
        </p:txBody>
      </p:sp>
      <p:sp>
        <p:nvSpPr>
          <p:cNvPr id="8" name="ZoneTexte 7"/>
          <p:cNvSpPr txBox="1"/>
          <p:nvPr>
            <p:custDataLst>
              <p:tags r:id="rId7"/>
            </p:custDataLst>
          </p:nvPr>
        </p:nvSpPr>
        <p:spPr>
          <a:xfrm>
            <a:off x="4636848" y="2518048"/>
            <a:ext cx="2016224" cy="692497"/>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A" sz="1000" b="0" i="0" u="none" strike="noStrike" kern="1200" cap="none" spc="0" baseline="0" dirty="0" smtClean="0">
                <a:solidFill>
                  <a:srgbClr val="000000"/>
                </a:solidFill>
                <a:uFillTx/>
                <a:latin typeface="Myriad Pro" pitchFamily="34" charset="0"/>
                <a:ea typeface=""/>
                <a:cs typeface=""/>
              </a:rPr>
              <a:t>Armand Fichaud,</a:t>
            </a:r>
            <a:endParaRPr lang="fr-CA" sz="1000" b="0" i="0" u="none" strike="noStrike" kern="1200" cap="none" spc="0" baseline="0" dirty="0">
              <a:solidFill>
                <a:srgbClr val="000000"/>
              </a:solidFill>
              <a:uFillTx/>
              <a:latin typeface="Myriad Pro" pitchFamily="34" charset="0"/>
              <a:ea typeface=""/>
              <a:cs typeface=""/>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A" sz="1000" b="0" i="0" u="none" strike="noStrike" kern="1200" cap="none" spc="0" baseline="0" dirty="0">
                <a:solidFill>
                  <a:srgbClr val="000000"/>
                </a:solidFill>
                <a:uFillTx/>
                <a:latin typeface="Myriad Pro" pitchFamily="34" charset="0"/>
                <a:ea typeface=""/>
                <a:cs typeface=""/>
              </a:rPr>
              <a:t> </a:t>
            </a:r>
            <a:r>
              <a:rPr lang="fr-CA" sz="1000" b="0" i="0" u="none" strike="noStrike" kern="1200" cap="none" spc="0" baseline="0" dirty="0" smtClean="0">
                <a:solidFill>
                  <a:srgbClr val="000000"/>
                </a:solidFill>
                <a:uFillTx/>
                <a:latin typeface="Myriad Pro" pitchFamily="34" charset="0"/>
                <a:ea typeface=""/>
                <a:cs typeface=""/>
              </a:rPr>
              <a:t>Secrétaire-trésorier</a:t>
            </a:r>
            <a:endParaRPr lang="fr-CA" sz="1000" b="0" i="0" u="none" strike="noStrike" kern="1200" cap="none" spc="0" baseline="0" dirty="0">
              <a:solidFill>
                <a:srgbClr val="000000"/>
              </a:solidFill>
              <a:uFillTx/>
              <a:latin typeface="Myriad Pro" pitchFamily="34" charset="0"/>
              <a:ea typeface=""/>
              <a:cs typeface=""/>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A" sz="900" b="0" i="0" u="none" strike="noStrike" kern="1200" cap="none" spc="0" baseline="0" dirty="0" smtClean="0">
                <a:solidFill>
                  <a:srgbClr val="000000"/>
                </a:solidFill>
                <a:uFillTx/>
                <a:latin typeface="Myriad Pro" pitchFamily="34" charset="0"/>
                <a:ea typeface=""/>
                <a:cs typeface=""/>
              </a:rPr>
              <a:t>(</a:t>
            </a:r>
            <a:r>
              <a:rPr lang="fr-CA" sz="900" dirty="0" smtClean="0">
                <a:solidFill>
                  <a:srgbClr val="000000"/>
                </a:solidFill>
                <a:latin typeface="Myriad Pro" pitchFamily="34" charset="0"/>
                <a:ea typeface=""/>
                <a:cs typeface=""/>
              </a:rPr>
              <a:t>Retraité de la Ville de Montréal</a:t>
            </a:r>
            <a:r>
              <a:rPr lang="fr-CA" sz="900" b="0" i="0" u="none" strike="noStrike" kern="1200" cap="none" spc="0" baseline="0" dirty="0" smtClean="0">
                <a:solidFill>
                  <a:srgbClr val="000000"/>
                </a:solidFill>
                <a:uFillTx/>
                <a:latin typeface="Myriad Pro" pitchFamily="34" charset="0"/>
                <a:ea typeface=""/>
                <a:cs typeface=""/>
              </a:rPr>
              <a:t>)</a:t>
            </a:r>
            <a:endParaRPr lang="fr-CA" sz="900" b="0" i="0" u="none" strike="noStrike" kern="1200" cap="none" spc="0" baseline="0" dirty="0">
              <a:solidFill>
                <a:srgbClr val="000000"/>
              </a:solidFill>
              <a:uFillTx/>
              <a:latin typeface="Myriad Pro" pitchFamily="34" charset="0"/>
              <a:ea typeface=""/>
              <a:cs typeface=""/>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A" sz="1000" b="0" i="0" u="none" strike="noStrike" kern="1200" cap="none" spc="0" baseline="0" dirty="0">
              <a:solidFill>
                <a:srgbClr val="000000"/>
              </a:solidFill>
              <a:uFillTx/>
              <a:latin typeface="Calibri"/>
              <a:ea typeface=""/>
              <a:cs typeface=""/>
            </a:endParaRPr>
          </a:p>
        </p:txBody>
      </p:sp>
      <p:sp>
        <p:nvSpPr>
          <p:cNvPr id="9" name="ZoneTexte 8"/>
          <p:cNvSpPr txBox="1"/>
          <p:nvPr>
            <p:custDataLst>
              <p:tags r:id="rId8"/>
            </p:custDataLst>
          </p:nvPr>
        </p:nvSpPr>
        <p:spPr>
          <a:xfrm>
            <a:off x="116632" y="5150384"/>
            <a:ext cx="2160240" cy="830997"/>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A" sz="1000" dirty="0" smtClean="0">
                <a:solidFill>
                  <a:srgbClr val="000000"/>
                </a:solidFill>
                <a:latin typeface="Myriad Pro" pitchFamily="34" charset="0"/>
                <a:ea typeface=""/>
                <a:cs typeface=""/>
              </a:rPr>
              <a:t>Louis-Jean </a:t>
            </a:r>
            <a:r>
              <a:rPr lang="fr-CA" sz="1000" dirty="0" err="1" smtClean="0">
                <a:solidFill>
                  <a:srgbClr val="000000"/>
                </a:solidFill>
                <a:latin typeface="Myriad Pro" pitchFamily="34" charset="0"/>
                <a:ea typeface=""/>
                <a:cs typeface=""/>
              </a:rPr>
              <a:t>Blaquière</a:t>
            </a:r>
            <a:r>
              <a:rPr lang="fr-CA" sz="1000" b="0" i="0" u="none" strike="noStrike" kern="1200" cap="none" spc="0" baseline="0" dirty="0" smtClean="0">
                <a:solidFill>
                  <a:srgbClr val="000000"/>
                </a:solidFill>
                <a:uFillTx/>
                <a:latin typeface="Myriad Pro" pitchFamily="34" charset="0"/>
                <a:ea typeface=""/>
                <a:cs typeface=""/>
              </a:rPr>
              <a:t>, </a:t>
            </a:r>
            <a:endParaRPr lang="fr-CA" sz="1000" b="0" i="0" u="none" strike="noStrike" kern="1200" cap="none" spc="0" baseline="0" dirty="0">
              <a:solidFill>
                <a:srgbClr val="000000"/>
              </a:solidFill>
              <a:uFillTx/>
              <a:latin typeface="Myriad Pro" pitchFamily="34" charset="0"/>
              <a:ea typeface=""/>
              <a:cs typeface=""/>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A" sz="1000" b="0" i="0" u="none" strike="noStrike" kern="1200" cap="none" spc="0" baseline="0" dirty="0">
                <a:solidFill>
                  <a:srgbClr val="000000"/>
                </a:solidFill>
                <a:uFillTx/>
                <a:latin typeface="Myriad Pro" pitchFamily="34" charset="0"/>
                <a:ea typeface=""/>
                <a:cs typeface=""/>
              </a:rPr>
              <a:t>administrateur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A" sz="900" b="0" i="0" u="none" strike="noStrike" kern="1200" cap="none" spc="0" baseline="0" dirty="0" smtClean="0">
                <a:solidFill>
                  <a:srgbClr val="000000"/>
                </a:solidFill>
                <a:uFillTx/>
                <a:latin typeface="Myriad Pro" pitchFamily="34" charset="0"/>
                <a:ea typeface=""/>
                <a:cs typeface=""/>
              </a:rPr>
              <a:t>(Professeur du département</a:t>
            </a:r>
            <a:r>
              <a:rPr lang="fr-CA" sz="900" b="0" i="0" u="none" strike="noStrike" kern="1200" cap="none" spc="0" dirty="0" smtClean="0">
                <a:solidFill>
                  <a:srgbClr val="000000"/>
                </a:solidFill>
                <a:uFillTx/>
                <a:latin typeface="Myriad Pro" pitchFamily="34" charset="0"/>
                <a:ea typeface=""/>
                <a:cs typeface=""/>
              </a:rPr>
              <a:t> de criminologie de l’Université de Montréal</a:t>
            </a:r>
            <a:r>
              <a:rPr lang="fr-CA" sz="900" b="0" i="0" u="none" strike="noStrike" kern="1200" cap="none" spc="0" baseline="0" dirty="0" smtClean="0">
                <a:solidFill>
                  <a:srgbClr val="000000"/>
                </a:solidFill>
                <a:uFillTx/>
                <a:latin typeface="Myriad Pro" pitchFamily="34" charset="0"/>
                <a:ea typeface=""/>
                <a:cs typeface=""/>
              </a:rPr>
              <a:t>)</a:t>
            </a:r>
            <a:endParaRPr lang="fr-CA" sz="900" b="0" i="0" u="none" strike="noStrike" kern="1200" cap="none" spc="0" baseline="0" dirty="0">
              <a:solidFill>
                <a:srgbClr val="000000"/>
              </a:solidFill>
              <a:uFillTx/>
              <a:latin typeface="Myriad Pro" pitchFamily="34" charset="0"/>
              <a:ea typeface=""/>
              <a:cs typeface=""/>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A" sz="1000" b="0" i="0" u="none" strike="noStrike" kern="1200" cap="none" spc="0" baseline="0" dirty="0">
              <a:solidFill>
                <a:srgbClr val="000000"/>
              </a:solidFill>
              <a:uFillTx/>
              <a:latin typeface="Myriad Pro" pitchFamily="34" charset="0"/>
              <a:ea typeface=""/>
              <a:cs typeface=""/>
            </a:endParaRPr>
          </a:p>
        </p:txBody>
      </p:sp>
      <p:sp>
        <p:nvSpPr>
          <p:cNvPr id="10" name="ZoneTexte 13"/>
          <p:cNvSpPr txBox="1"/>
          <p:nvPr>
            <p:custDataLst>
              <p:tags r:id="rId9"/>
            </p:custDataLst>
          </p:nvPr>
        </p:nvSpPr>
        <p:spPr>
          <a:xfrm>
            <a:off x="2615484" y="5160262"/>
            <a:ext cx="1620178" cy="70788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A" sz="1000" b="0" i="0" u="none" strike="noStrike" kern="1200" cap="none" spc="0" baseline="0" dirty="0">
                <a:solidFill>
                  <a:srgbClr val="000000"/>
                </a:solidFill>
                <a:uFillTx/>
                <a:latin typeface="Myriad Pro" pitchFamily="34" charset="0"/>
                <a:ea typeface=""/>
                <a:cs typeface=""/>
              </a:rPr>
              <a:t>Jean-Sébastien Mercier  Lamarche,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A" sz="1000" b="0" i="0" u="none" strike="noStrike" kern="1200" cap="none" spc="0" baseline="0" dirty="0">
                <a:solidFill>
                  <a:srgbClr val="000000"/>
                </a:solidFill>
                <a:uFillTx/>
                <a:latin typeface="Myriad Pro" pitchFamily="34" charset="0"/>
                <a:ea typeface=""/>
                <a:cs typeface=""/>
              </a:rPr>
              <a:t>Administrateur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A" sz="900" b="0" i="0" u="none" strike="noStrike" kern="1200" cap="none" spc="0" baseline="0" dirty="0">
                <a:solidFill>
                  <a:srgbClr val="000000"/>
                </a:solidFill>
                <a:uFillTx/>
                <a:latin typeface="Myriad Pro" pitchFamily="34" charset="0"/>
                <a:ea typeface=""/>
                <a:cs typeface=""/>
              </a:rPr>
              <a:t>(Professeur)</a:t>
            </a:r>
          </a:p>
        </p:txBody>
      </p:sp>
      <p:sp>
        <p:nvSpPr>
          <p:cNvPr id="11" name="ZoneTexte 5"/>
          <p:cNvSpPr txBox="1"/>
          <p:nvPr>
            <p:custDataLst>
              <p:tags r:id="rId10"/>
            </p:custDataLst>
          </p:nvPr>
        </p:nvSpPr>
        <p:spPr>
          <a:xfrm>
            <a:off x="4820076" y="7670666"/>
            <a:ext cx="1899592" cy="70788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A" sz="1000" dirty="0" smtClean="0">
                <a:solidFill>
                  <a:srgbClr val="000000"/>
                </a:solidFill>
                <a:latin typeface="Myriad Pro" pitchFamily="34" charset="0"/>
                <a:ea typeface=""/>
                <a:cs typeface=""/>
              </a:rPr>
              <a:t>Christian Côté</a:t>
            </a:r>
            <a:endParaRPr lang="fr-CA" sz="1000" b="0" i="0" u="none" strike="noStrike" kern="1200" cap="none" spc="0" baseline="0" dirty="0">
              <a:solidFill>
                <a:srgbClr val="000000"/>
              </a:solidFill>
              <a:uFillTx/>
              <a:latin typeface="Myriad Pro" pitchFamily="34" charset="0"/>
              <a:ea typeface=""/>
              <a:cs typeface=""/>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A" sz="1000" b="0" i="0" u="none" strike="noStrike" kern="1200" cap="none" spc="0" baseline="0" dirty="0">
                <a:solidFill>
                  <a:srgbClr val="000000"/>
                </a:solidFill>
                <a:uFillTx/>
                <a:latin typeface="Myriad Pro" pitchFamily="34" charset="0"/>
                <a:ea typeface=""/>
                <a:cs typeface=""/>
              </a:rPr>
              <a:t>administrateur, représentant des usagers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A" sz="1000" b="0" i="0" u="none" strike="noStrike" kern="1200" cap="none" spc="0" baseline="0" dirty="0">
              <a:solidFill>
                <a:srgbClr val="000000"/>
              </a:solidFill>
              <a:uFillTx/>
              <a:latin typeface="Myriad Pro" pitchFamily="34" charset="0"/>
              <a:ea typeface=""/>
              <a:cs typeface=""/>
            </a:endParaRPr>
          </a:p>
        </p:txBody>
      </p:sp>
      <p:sp>
        <p:nvSpPr>
          <p:cNvPr id="12" name="ZoneTexte 4"/>
          <p:cNvSpPr txBox="1"/>
          <p:nvPr>
            <p:custDataLst>
              <p:tags r:id="rId11"/>
            </p:custDataLst>
          </p:nvPr>
        </p:nvSpPr>
        <p:spPr>
          <a:xfrm>
            <a:off x="4919740" y="5148064"/>
            <a:ext cx="1521443" cy="692497"/>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A" sz="1000" dirty="0" smtClean="0">
                <a:solidFill>
                  <a:srgbClr val="000000"/>
                </a:solidFill>
                <a:latin typeface="Myriad Pro" pitchFamily="34" charset="0"/>
                <a:ea typeface=""/>
                <a:cs typeface=""/>
              </a:rPr>
              <a:t>Colette Foisy</a:t>
            </a:r>
            <a:r>
              <a:rPr lang="fr-CA" sz="1000" b="0" i="0" u="none" strike="noStrike" kern="1200" cap="none" spc="0" baseline="0" dirty="0" smtClean="0">
                <a:solidFill>
                  <a:srgbClr val="000000"/>
                </a:solidFill>
                <a:uFillTx/>
                <a:latin typeface="Myriad Pro" pitchFamily="34" charset="0"/>
                <a:ea typeface=""/>
                <a:cs typeface=""/>
              </a:rPr>
              <a:t> </a:t>
            </a:r>
            <a:endParaRPr lang="fr-CA" sz="1000" b="0" i="0" u="none" strike="noStrike" kern="1200" cap="none" spc="0" baseline="0" dirty="0">
              <a:solidFill>
                <a:srgbClr val="000000"/>
              </a:solidFill>
              <a:uFillTx/>
              <a:latin typeface="Myriad Pro" pitchFamily="34" charset="0"/>
              <a:ea typeface=""/>
              <a:cs typeface=""/>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A" sz="1000" kern="0" dirty="0" smtClean="0">
                <a:solidFill>
                  <a:srgbClr val="000000"/>
                </a:solidFill>
                <a:latin typeface="Myriad Pro" pitchFamily="34" charset="0"/>
                <a:ea typeface=""/>
                <a:cs typeface=""/>
              </a:rPr>
              <a:t>Secrétaire</a:t>
            </a:r>
            <a:r>
              <a:rPr lang="fr-CA" sz="1000" b="0" i="0" u="none" strike="noStrike" kern="1200" cap="none" spc="0" baseline="0" dirty="0" smtClean="0">
                <a:solidFill>
                  <a:srgbClr val="000000"/>
                </a:solidFill>
                <a:uFillTx/>
                <a:latin typeface="Myriad Pro" pitchFamily="34" charset="0"/>
                <a:ea typeface=""/>
                <a:cs typeface=""/>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A" sz="900" b="0" i="0" u="none" strike="noStrike" kern="1200" cap="none" spc="0" baseline="0" dirty="0" smtClean="0">
                <a:solidFill>
                  <a:srgbClr val="000000"/>
                </a:solidFill>
                <a:uFillTx/>
                <a:latin typeface="Myriad Pro" pitchFamily="34" charset="0"/>
                <a:ea typeface=""/>
                <a:cs typeface=""/>
              </a:rPr>
              <a:t>(Notaire)</a:t>
            </a:r>
            <a:endParaRPr lang="fr-CA" sz="900" b="0" i="0" u="none" strike="noStrike" kern="1200" cap="none" spc="0" baseline="0" dirty="0">
              <a:solidFill>
                <a:srgbClr val="000000"/>
              </a:solidFill>
              <a:uFillTx/>
              <a:latin typeface="Myriad Pro" pitchFamily="34" charset="0"/>
              <a:ea typeface=""/>
              <a:cs typeface=""/>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A" sz="1000" b="0" i="0" u="none" strike="noStrike" kern="1200" cap="none" spc="0" baseline="0" dirty="0">
              <a:solidFill>
                <a:srgbClr val="000000"/>
              </a:solidFill>
              <a:uFillTx/>
              <a:latin typeface="Myriad Pro" pitchFamily="34" charset="0"/>
              <a:ea typeface=""/>
              <a:cs typeface=""/>
            </a:endParaRPr>
          </a:p>
        </p:txBody>
      </p:sp>
      <p:sp>
        <p:nvSpPr>
          <p:cNvPr id="13" name="ZoneTexte 4"/>
          <p:cNvSpPr txBox="1"/>
          <p:nvPr>
            <p:custDataLst>
              <p:tags r:id="rId12"/>
            </p:custDataLst>
          </p:nvPr>
        </p:nvSpPr>
        <p:spPr>
          <a:xfrm>
            <a:off x="2492896" y="7670666"/>
            <a:ext cx="2053996" cy="86177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A" sz="1000" dirty="0" smtClean="0">
                <a:solidFill>
                  <a:srgbClr val="000000"/>
                </a:solidFill>
                <a:latin typeface="Myriad Pro" pitchFamily="34" charset="0"/>
                <a:ea typeface=""/>
                <a:cs typeface=""/>
              </a:rPr>
              <a:t>Alicia Élizabeth Morales</a:t>
            </a:r>
            <a:endParaRPr lang="fr-CA" sz="1000" b="0" i="0" u="none" strike="noStrike" kern="1200" cap="none" spc="0" baseline="0" dirty="0">
              <a:solidFill>
                <a:srgbClr val="000000"/>
              </a:solidFill>
              <a:uFillTx/>
              <a:latin typeface="Myriad Pro" pitchFamily="34" charset="0"/>
              <a:ea typeface=""/>
              <a:cs typeface=""/>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A" sz="1000" b="0" i="0" u="none" strike="noStrike" kern="1200" cap="none" spc="0" baseline="0" dirty="0" smtClean="0">
                <a:solidFill>
                  <a:srgbClr val="000000"/>
                </a:solidFill>
                <a:uFillTx/>
                <a:latin typeface="Myriad Pro" pitchFamily="34" charset="0"/>
                <a:ea typeface=""/>
                <a:cs typeface=""/>
              </a:rPr>
              <a:t>administratrice, représentante</a:t>
            </a:r>
            <a:r>
              <a:rPr lang="fr-CA" sz="1000" b="0" i="0" u="none" strike="noStrike" kern="1200" cap="none" spc="0" dirty="0" smtClean="0">
                <a:solidFill>
                  <a:srgbClr val="000000"/>
                </a:solidFill>
                <a:uFillTx/>
                <a:latin typeface="Myriad Pro" pitchFamily="34" charset="0"/>
                <a:ea typeface=""/>
                <a:cs typeface=""/>
              </a:rPr>
              <a:t> des</a:t>
            </a:r>
            <a:r>
              <a:rPr lang="fr-CA" sz="1050" b="0" i="0" u="none" strike="noStrike" kern="1200" cap="none" spc="0" baseline="0" dirty="0" smtClean="0">
                <a:solidFill>
                  <a:srgbClr val="000000"/>
                </a:solidFill>
                <a:uFillTx/>
                <a:latin typeface="Myriad Pro" pitchFamily="34" charset="0"/>
                <a:ea typeface=""/>
                <a:cs typeface=""/>
              </a:rPr>
              <a:t> </a:t>
            </a:r>
            <a:r>
              <a:rPr lang="fr-CA" sz="900" b="0" i="0" u="none" strike="noStrike" kern="1200" cap="none" spc="0" baseline="0" dirty="0">
                <a:solidFill>
                  <a:srgbClr val="000000"/>
                </a:solidFill>
                <a:uFillTx/>
                <a:latin typeface="Myriad Pro" pitchFamily="34" charset="0"/>
                <a:ea typeface=""/>
                <a:cs typeface=""/>
              </a:rPr>
              <a:t>employés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A" sz="900" b="0" i="0" u="none" strike="noStrike" kern="1200" cap="none" spc="0" baseline="0" dirty="0" smtClean="0">
                <a:solidFill>
                  <a:srgbClr val="000000"/>
                </a:solidFill>
                <a:uFillTx/>
                <a:latin typeface="Myriad Pro" pitchFamily="34" charset="0"/>
                <a:ea typeface=""/>
                <a:cs typeface=""/>
              </a:rPr>
              <a:t>(</a:t>
            </a:r>
            <a:r>
              <a:rPr lang="fr-CA" sz="900" dirty="0" smtClean="0">
                <a:solidFill>
                  <a:srgbClr val="000000"/>
                </a:solidFill>
                <a:latin typeface="Myriad Pro" pitchFamily="34" charset="0"/>
                <a:ea typeface=""/>
                <a:cs typeface=""/>
              </a:rPr>
              <a:t>intervenante site fixe/ SIS</a:t>
            </a:r>
            <a:r>
              <a:rPr lang="fr-CA" sz="900" b="0" i="0" u="none" strike="noStrike" kern="1200" cap="none" spc="0" baseline="0" dirty="0" smtClean="0">
                <a:solidFill>
                  <a:srgbClr val="000000"/>
                </a:solidFill>
                <a:uFillTx/>
                <a:latin typeface="Myriad Pro" pitchFamily="34" charset="0"/>
                <a:ea typeface=""/>
                <a:cs typeface=""/>
              </a:rPr>
              <a:t>)</a:t>
            </a:r>
            <a:endParaRPr lang="fr-CA" sz="900" b="0" i="0" u="none" strike="noStrike" kern="1200" cap="none" spc="0" baseline="0" dirty="0">
              <a:solidFill>
                <a:srgbClr val="000000"/>
              </a:solidFill>
              <a:uFillTx/>
              <a:latin typeface="Myriad Pro" pitchFamily="34" charset="0"/>
              <a:ea typeface=""/>
              <a:cs typeface=""/>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A" sz="1000" b="0" i="0" u="none" strike="noStrike" kern="1200" cap="none" spc="0" baseline="0" dirty="0">
              <a:solidFill>
                <a:srgbClr val="000000"/>
              </a:solidFill>
              <a:uFillTx/>
              <a:latin typeface="Myriad Pro" pitchFamily="34" charset="0"/>
              <a:ea typeface=""/>
              <a:cs typeface=""/>
            </a:endParaRPr>
          </a:p>
        </p:txBody>
      </p:sp>
      <p:pic>
        <p:nvPicPr>
          <p:cNvPr id="14" name="Picture 2" descr="Z:\2015-2016\Annuel\Conseil d'administration\Photos membre c.a 2015\Julie Poirier modifié photoshop.jpg"/>
          <p:cNvPicPr>
            <a:picLocks noChangeAspect="1" noChangeArrowheads="1"/>
          </p:cNvPicPr>
          <p:nvPr>
            <p:custDataLst>
              <p:tags r:id="rId13"/>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550003" y="6391435"/>
            <a:ext cx="1392073" cy="1044000"/>
          </a:xfrm>
          <a:prstGeom prst="rect">
            <a:avLst/>
          </a:prstGeom>
          <a:ln>
            <a:noFill/>
          </a:ln>
          <a:effectLst>
            <a:outerShdw blurRad="190500" algn="tl" rotWithShape="0">
              <a:srgbClr val="000000">
                <a:alpha val="70000"/>
              </a:srgbClr>
            </a:outerShdw>
          </a:effectLst>
          <a:extLst/>
        </p:spPr>
      </p:pic>
      <p:sp>
        <p:nvSpPr>
          <p:cNvPr id="15" name="ZoneTexte 4"/>
          <p:cNvSpPr txBox="1"/>
          <p:nvPr>
            <p:custDataLst>
              <p:tags r:id="rId14"/>
            </p:custDataLst>
          </p:nvPr>
        </p:nvSpPr>
        <p:spPr>
          <a:xfrm>
            <a:off x="255092" y="7636725"/>
            <a:ext cx="2065511" cy="692497"/>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A" sz="1000" kern="0" dirty="0" smtClean="0">
                <a:solidFill>
                  <a:srgbClr val="000000"/>
                </a:solidFill>
                <a:latin typeface="Myriad Pro" pitchFamily="34" charset="0"/>
                <a:ea typeface=""/>
                <a:cs typeface=""/>
              </a:rPr>
              <a:t>Julie Poirier</a:t>
            </a:r>
            <a:endParaRPr lang="fr-CA" sz="1000" b="0" i="0" u="none" strike="noStrike" kern="1200" cap="none" spc="0" baseline="0" dirty="0">
              <a:solidFill>
                <a:srgbClr val="000000"/>
              </a:solidFill>
              <a:uFillTx/>
              <a:latin typeface="Myriad Pro" pitchFamily="34" charset="0"/>
              <a:ea typeface=""/>
              <a:cs typeface=""/>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A" sz="1000" b="0" i="0" u="none" strike="noStrike" kern="1200" cap="none" spc="0" baseline="0" dirty="0">
                <a:solidFill>
                  <a:srgbClr val="000000"/>
                </a:solidFill>
                <a:uFillTx/>
                <a:latin typeface="Myriad Pro" pitchFamily="34" charset="0"/>
                <a:ea typeface=""/>
                <a:cs typeface=""/>
              </a:rPr>
              <a:t>administratrice, </a:t>
            </a:r>
            <a:r>
              <a:rPr lang="fr-CA" sz="1000" b="0" i="0" u="none" strike="noStrike" kern="1200" cap="none" spc="0" baseline="0" dirty="0" smtClean="0">
                <a:solidFill>
                  <a:srgbClr val="000000"/>
                </a:solidFill>
                <a:uFillTx/>
                <a:latin typeface="Myriad Pro" pitchFamily="34" charset="0"/>
                <a:ea typeface=""/>
                <a:cs typeface=""/>
              </a:rPr>
              <a:t> </a:t>
            </a:r>
          </a:p>
          <a:p>
            <a:pPr lvl="0" algn="ctr">
              <a:defRPr sz="1800" b="0" i="0" u="none" strike="noStrike" kern="0" cap="none" spc="0" baseline="0">
                <a:solidFill>
                  <a:srgbClr val="000000"/>
                </a:solidFill>
                <a:uFillTx/>
              </a:defRPr>
            </a:pPr>
            <a:r>
              <a:rPr lang="fr-CA" sz="900" dirty="0" smtClean="0">
                <a:solidFill>
                  <a:srgbClr val="000000"/>
                </a:solidFill>
                <a:latin typeface="Myriad Pro" pitchFamily="34" charset="0"/>
                <a:ea typeface=""/>
                <a:cs typeface=""/>
              </a:rPr>
              <a:t>(conseillère </a:t>
            </a:r>
            <a:r>
              <a:rPr lang="fr-CA" sz="900" dirty="0">
                <a:solidFill>
                  <a:srgbClr val="000000"/>
                </a:solidFill>
                <a:latin typeface="Myriad Pro" pitchFamily="34" charset="0"/>
                <a:ea typeface=""/>
                <a:cs typeface=""/>
              </a:rPr>
              <a:t>aux ressources </a:t>
            </a:r>
            <a:r>
              <a:rPr lang="fr-CA" sz="900" dirty="0" smtClean="0">
                <a:solidFill>
                  <a:srgbClr val="000000"/>
                </a:solidFill>
                <a:latin typeface="Myriad Pro" pitchFamily="34" charset="0"/>
                <a:ea typeface=""/>
                <a:cs typeface=""/>
              </a:rPr>
              <a:t>humaines)</a:t>
            </a:r>
            <a:endParaRPr lang="fr-CA" sz="900" b="0" i="0" u="none" strike="noStrike" kern="1200" cap="none" spc="0" baseline="0" dirty="0">
              <a:solidFill>
                <a:srgbClr val="000000"/>
              </a:solidFill>
              <a:uFillTx/>
              <a:latin typeface="Myriad Pro" pitchFamily="34" charset="0"/>
              <a:ea typeface=""/>
              <a:cs typeface=""/>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A" sz="1000" b="0" i="0" u="none" strike="noStrike" kern="1200" cap="none" spc="0" baseline="0" dirty="0">
              <a:solidFill>
                <a:srgbClr val="000000"/>
              </a:solidFill>
              <a:uFillTx/>
              <a:latin typeface="Myriad Pro" pitchFamily="34" charset="0"/>
              <a:ea typeface=""/>
              <a:cs typeface=""/>
            </a:endParaRPr>
          </a:p>
        </p:txBody>
      </p:sp>
      <p:pic>
        <p:nvPicPr>
          <p:cNvPr id="16" name="Image 1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119435" y="1137113"/>
            <a:ext cx="1051050" cy="1319838"/>
          </a:xfrm>
          <a:prstGeom prst="rect">
            <a:avLst/>
          </a:prstGeom>
          <a:ln>
            <a:noFill/>
          </a:ln>
          <a:effectLst>
            <a:outerShdw blurRad="190500" algn="tl" rotWithShape="0">
              <a:srgbClr val="000000">
                <a:alpha val="70000"/>
              </a:srgbClr>
            </a:outerShdw>
          </a:effectLst>
        </p:spPr>
      </p:pic>
      <p:sp>
        <p:nvSpPr>
          <p:cNvPr id="19" name="ZoneTexte 18"/>
          <p:cNvSpPr txBox="1"/>
          <p:nvPr>
            <p:custDataLst>
              <p:tags r:id="rId15"/>
            </p:custDataLst>
          </p:nvPr>
        </p:nvSpPr>
        <p:spPr>
          <a:xfrm>
            <a:off x="0" y="539552"/>
            <a:ext cx="6858000" cy="400110"/>
          </a:xfrm>
          <a:prstGeom prst="rect">
            <a:avLst/>
          </a:prstGeom>
          <a:noFill/>
        </p:spPr>
        <p:txBody>
          <a:bodyPr wrap="square" rtlCol="0">
            <a:spAutoFit/>
          </a:bodyPr>
          <a:lstStyle/>
          <a:p>
            <a:pPr algn="ctr"/>
            <a:r>
              <a:rPr lang="fr-CA" sz="2000" b="1" spc="300" dirty="0">
                <a:solidFill>
                  <a:srgbClr val="000000"/>
                </a:solidFill>
                <a:latin typeface="Bauhaus 93" panose="04030905020B02020C02" pitchFamily="82" charset="0"/>
                <a:ea typeface="+mj-ea"/>
                <a:cs typeface="+mj-cs"/>
              </a:rPr>
              <a:t>Conseil d’administration</a:t>
            </a:r>
          </a:p>
        </p:txBody>
      </p:sp>
      <p:pic>
        <p:nvPicPr>
          <p:cNvPr id="20" name="Image 19"/>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860376" y="6131066"/>
            <a:ext cx="1319036" cy="1539102"/>
          </a:xfrm>
          <a:prstGeom prst="rect">
            <a:avLst/>
          </a:prstGeom>
        </p:spPr>
      </p:pic>
      <p:pic>
        <p:nvPicPr>
          <p:cNvPr id="21" name="Image 20"/>
          <p:cNvPicPr>
            <a:picLocks noChangeAspect="1"/>
          </p:cNvPicPr>
          <p:nvPr/>
        </p:nvPicPr>
        <p:blipFill rotWithShape="1">
          <a:blip r:embed="rId25" cstate="print">
            <a:extLst>
              <a:ext uri="{28A0092B-C50C-407E-A947-70E740481C1C}">
                <a14:useLocalDpi xmlns:a14="http://schemas.microsoft.com/office/drawing/2010/main" val="0"/>
              </a:ext>
            </a:extLst>
          </a:blip>
          <a:srcRect l="27300" t="9333" r="34900" b="17868"/>
          <a:stretch/>
        </p:blipFill>
        <p:spPr>
          <a:xfrm>
            <a:off x="5068689" y="6131066"/>
            <a:ext cx="1223543" cy="1325505"/>
          </a:xfrm>
          <a:prstGeom prst="rect">
            <a:avLst/>
          </a:prstGeom>
          <a:ln>
            <a:noFill/>
          </a:ln>
          <a:effectLst>
            <a:outerShdw blurRad="190500" algn="tl" rotWithShape="0">
              <a:srgbClr val="000000">
                <a:alpha val="70000"/>
              </a:srgbClr>
            </a:outerShdw>
          </a:effectLst>
        </p:spPr>
      </p:pic>
      <p:pic>
        <p:nvPicPr>
          <p:cNvPr id="22" name="Image 21"/>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13574" y="3482499"/>
            <a:ext cx="1225283" cy="1645330"/>
          </a:xfrm>
          <a:prstGeom prst="rect">
            <a:avLst/>
          </a:prstGeom>
        </p:spPr>
      </p:pic>
    </p:spTree>
    <p:extLst>
      <p:ext uri="{BB962C8B-B14F-4D97-AF65-F5344CB8AC3E}">
        <p14:creationId xmlns:p14="http://schemas.microsoft.com/office/powerpoint/2010/main" val="21304936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1000"/>
            <a:lum/>
          </a:blip>
          <a:srcRect/>
          <a:stretch>
            <a:fillRect t="-10000" b="-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3903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1000"/>
            <a:lum/>
          </a:blip>
          <a:srcRect/>
          <a:stretch>
            <a:fillRect t="-10000" b="-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750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1000"/>
            <a:lum/>
          </a:blip>
          <a:srcRect/>
          <a:stretch>
            <a:fillRect t="-10000" b="-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6091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1000"/>
            <a:lum/>
          </a:blip>
          <a:srcRect/>
          <a:stretch>
            <a:fillRect t="-10000" b="-10000"/>
          </a:stretch>
        </a:blip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a:xfrm>
            <a:off x="514350" y="1115616"/>
            <a:ext cx="6010994" cy="7560840"/>
          </a:xfrm>
        </p:spPr>
        <p:txBody>
          <a:bodyPr/>
          <a:lstStyle/>
          <a:p>
            <a:pPr lvl="0">
              <a:lnSpc>
                <a:spcPct val="150000"/>
              </a:lnSpc>
              <a:tabLst>
                <a:tab pos="4213225" algn="l"/>
              </a:tabLst>
            </a:pPr>
            <a:r>
              <a:rPr lang="fr-CA" sz="1000" dirty="0">
                <a:solidFill>
                  <a:srgbClr val="000000"/>
                </a:solidFill>
                <a:latin typeface="Berlin Sans FB" panose="020E0602020502020306" pitchFamily="34" charset="0"/>
              </a:rPr>
              <a:t/>
            </a:r>
            <a:br>
              <a:rPr lang="fr-CA" sz="1000" dirty="0">
                <a:solidFill>
                  <a:srgbClr val="000000"/>
                </a:solidFill>
                <a:latin typeface="Berlin Sans FB" panose="020E0602020502020306" pitchFamily="34" charset="0"/>
              </a:rPr>
            </a:br>
            <a:endParaRPr lang="fr-CA" sz="1000" u="sng" dirty="0"/>
          </a:p>
        </p:txBody>
      </p:sp>
      <p:sp>
        <p:nvSpPr>
          <p:cNvPr id="4" name="Espace réservé du texte 3"/>
          <p:cNvSpPr>
            <a:spLocks noGrp="1"/>
          </p:cNvSpPr>
          <p:nvPr>
            <p:ph type="body" idx="1"/>
          </p:nvPr>
        </p:nvSpPr>
        <p:spPr>
          <a:xfrm>
            <a:off x="514350" y="304801"/>
            <a:ext cx="5829300" cy="396000"/>
          </a:xfrm>
        </p:spPr>
        <p:style>
          <a:lnRef idx="2">
            <a:schemeClr val="dk1"/>
          </a:lnRef>
          <a:fillRef idx="1">
            <a:schemeClr val="lt1"/>
          </a:fillRef>
          <a:effectRef idx="0">
            <a:schemeClr val="dk1"/>
          </a:effectRef>
          <a:fontRef idx="minor">
            <a:schemeClr val="dk1"/>
          </a:fontRef>
        </p:style>
        <p:txBody>
          <a:bodyPr anchor="ctr">
            <a:normAutofit fontScale="70000" lnSpcReduction="20000"/>
          </a:bodyPr>
          <a:lstStyle/>
          <a:p>
            <a:pPr algn="ctr"/>
            <a:r>
              <a:rPr lang="fr-CA" dirty="0" smtClean="0">
                <a:latin typeface="Berlin Sans FB" panose="020E0602020502020306" pitchFamily="34" charset="0"/>
              </a:rPr>
              <a:t>Mot de la présidente du conseil d’administration</a:t>
            </a:r>
            <a:endParaRPr lang="fr-CA" dirty="0">
              <a:latin typeface="Berlin Sans FB" panose="020E0602020502020306" pitchFamily="34" charset="0"/>
            </a:endParaRPr>
          </a:p>
        </p:txBody>
      </p:sp>
    </p:spTree>
    <p:extLst>
      <p:ext uri="{BB962C8B-B14F-4D97-AF65-F5344CB8AC3E}">
        <p14:creationId xmlns:p14="http://schemas.microsoft.com/office/powerpoint/2010/main" val="3888076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1000"/>
            <a:lum/>
          </a:blip>
          <a:srcRect/>
          <a:stretch>
            <a:fillRect t="-10000" b="-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5534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1000"/>
            <a:lum/>
          </a:blip>
          <a:srcRect/>
          <a:stretch>
            <a:fillRect t="-10000" b="-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022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0" y="539552"/>
            <a:ext cx="6858000" cy="400110"/>
          </a:xfrm>
          <a:prstGeom prst="rect">
            <a:avLst/>
          </a:prstGeom>
          <a:noFill/>
        </p:spPr>
        <p:txBody>
          <a:bodyPr wrap="square" rtlCol="0">
            <a:spAutoFit/>
          </a:bodyPr>
          <a:lstStyle/>
          <a:p>
            <a:pPr algn="ctr"/>
            <a:r>
              <a:rPr lang="fr-CA" sz="2000" b="1" spc="300" dirty="0">
                <a:solidFill>
                  <a:srgbClr val="000000"/>
                </a:solidFill>
                <a:latin typeface="Bauhaus 93" panose="04030905020B02020C02" pitchFamily="82" charset="0"/>
                <a:ea typeface="+mj-ea"/>
                <a:cs typeface="+mj-cs"/>
              </a:rPr>
              <a:t>Conseil d’administration</a:t>
            </a:r>
          </a:p>
        </p:txBody>
      </p:sp>
    </p:spTree>
    <p:extLst>
      <p:ext uri="{BB962C8B-B14F-4D97-AF65-F5344CB8AC3E}">
        <p14:creationId xmlns:p14="http://schemas.microsoft.com/office/powerpoint/2010/main" val="34910070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1000"/>
            <a:lum/>
          </a:blip>
          <a:srcRect/>
          <a:stretch>
            <a:fillRect t="-10000" b="-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0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ZoneTexte 2"/>
          <p:cNvSpPr txBox="1"/>
          <p:nvPr>
            <p:custDataLst>
              <p:tags r:id="rId1"/>
            </p:custDataLst>
          </p:nvPr>
        </p:nvSpPr>
        <p:spPr>
          <a:xfrm>
            <a:off x="476673" y="5940152"/>
            <a:ext cx="5696233" cy="1738938"/>
          </a:xfrm>
          <a:prstGeom prst="rect">
            <a:avLst/>
          </a:prstGeom>
          <a:noFill/>
        </p:spPr>
        <p:txBody>
          <a:bodyPr wrap="square" rtlCol="0">
            <a:spAutoFit/>
          </a:bodyPr>
          <a:lstStyle/>
          <a:p>
            <a:pPr algn="just"/>
            <a:r>
              <a:rPr lang="fr-CA" sz="1200" dirty="0" smtClean="0">
                <a:solidFill>
                  <a:srgbClr val="000000"/>
                </a:solidFill>
                <a:latin typeface="Bauhaus 93" panose="04030905020B02020C02" pitchFamily="82" charset="0"/>
              </a:rPr>
              <a:t>Bilan de l’Assemblée Générale </a:t>
            </a:r>
            <a:r>
              <a:rPr lang="fr-CA" sz="1200" dirty="0">
                <a:solidFill>
                  <a:srgbClr val="000000"/>
                </a:solidFill>
                <a:latin typeface="Bauhaus 93" panose="04030905020B02020C02" pitchFamily="82" charset="0"/>
              </a:rPr>
              <a:t>A</a:t>
            </a:r>
            <a:r>
              <a:rPr lang="fr-CA" sz="1200" dirty="0" smtClean="0">
                <a:solidFill>
                  <a:srgbClr val="000000"/>
                </a:solidFill>
                <a:latin typeface="Bauhaus 93" panose="04030905020B02020C02" pitchFamily="82" charset="0"/>
              </a:rPr>
              <a:t>nnuelle du 29 juin 2016  </a:t>
            </a:r>
            <a:endParaRPr lang="fr-CA" sz="1200" dirty="0">
              <a:solidFill>
                <a:srgbClr val="000000"/>
              </a:solidFill>
              <a:latin typeface="Bauhaus 93" panose="04030905020B02020C02" pitchFamily="82" charset="0"/>
            </a:endParaRPr>
          </a:p>
          <a:p>
            <a:pPr algn="just"/>
            <a:endParaRPr lang="fr-CA" sz="1200" b="1" dirty="0" smtClean="0">
              <a:solidFill>
                <a:srgbClr val="000000"/>
              </a:solidFill>
              <a:latin typeface="Berlin Sans FB" panose="020E0602020502020306" pitchFamily="34" charset="0"/>
            </a:endParaRPr>
          </a:p>
          <a:p>
            <a:pPr algn="just"/>
            <a:r>
              <a:rPr lang="fr-CA" sz="1200" dirty="0" smtClean="0">
                <a:solidFill>
                  <a:srgbClr val="000000"/>
                </a:solidFill>
                <a:latin typeface="Berlin Sans FB" panose="020E0602020502020306" pitchFamily="34" charset="0"/>
              </a:rPr>
              <a:t>Nombre de personnes présentes à  l’AGA : 31</a:t>
            </a:r>
            <a:endParaRPr lang="fr-CA" sz="1200" dirty="0">
              <a:solidFill>
                <a:srgbClr val="000000"/>
              </a:solidFill>
              <a:latin typeface="Berlin Sans FB" panose="020E0602020502020306" pitchFamily="34" charset="0"/>
            </a:endParaRPr>
          </a:p>
          <a:p>
            <a:pPr algn="just"/>
            <a:endParaRPr lang="fr-CA" sz="1200" dirty="0">
              <a:solidFill>
                <a:srgbClr val="000000"/>
              </a:solidFill>
              <a:latin typeface="Berlin Sans FB" panose="020E0602020502020306" pitchFamily="34" charset="0"/>
            </a:endParaRPr>
          </a:p>
          <a:p>
            <a:pPr algn="just"/>
            <a:r>
              <a:rPr lang="fr-CA" sz="1200" dirty="0" smtClean="0">
                <a:solidFill>
                  <a:srgbClr val="000000"/>
                </a:solidFill>
                <a:latin typeface="Berlin Sans FB" panose="020E0602020502020306" pitchFamily="34" charset="0"/>
              </a:rPr>
              <a:t>Membres de l’organisme : 35</a:t>
            </a:r>
          </a:p>
          <a:p>
            <a:pPr algn="just"/>
            <a:r>
              <a:rPr lang="fr-CA" sz="1200" dirty="0" smtClean="0">
                <a:solidFill>
                  <a:srgbClr val="000000"/>
                </a:solidFill>
                <a:latin typeface="Berlin Sans FB" panose="020E0602020502020306" pitchFamily="34" charset="0"/>
              </a:rPr>
              <a:t>Catégorie membres </a:t>
            </a:r>
            <a:r>
              <a:rPr lang="fr-CA" sz="1200" dirty="0">
                <a:solidFill>
                  <a:srgbClr val="000000"/>
                </a:solidFill>
                <a:latin typeface="Berlin Sans FB" panose="020E0602020502020306" pitchFamily="34" charset="0"/>
              </a:rPr>
              <a:t>actifs : 7</a:t>
            </a:r>
          </a:p>
          <a:p>
            <a:pPr algn="just"/>
            <a:r>
              <a:rPr lang="fr-CA" sz="1200" dirty="0" smtClean="0">
                <a:solidFill>
                  <a:srgbClr val="000000"/>
                </a:solidFill>
                <a:latin typeface="Berlin Sans FB" panose="020E0602020502020306" pitchFamily="34" charset="0"/>
              </a:rPr>
              <a:t>Catégorie membres </a:t>
            </a:r>
            <a:r>
              <a:rPr lang="fr-CA" sz="1200" dirty="0">
                <a:solidFill>
                  <a:srgbClr val="000000"/>
                </a:solidFill>
                <a:latin typeface="Berlin Sans FB" panose="020E0602020502020306" pitchFamily="34" charset="0"/>
              </a:rPr>
              <a:t>employés </a:t>
            </a:r>
            <a:r>
              <a:rPr lang="fr-CA" sz="1200" dirty="0" smtClean="0">
                <a:solidFill>
                  <a:srgbClr val="000000"/>
                </a:solidFill>
                <a:latin typeface="Berlin Sans FB" panose="020E0602020502020306" pitchFamily="34" charset="0"/>
              </a:rPr>
              <a:t>: 14</a:t>
            </a:r>
          </a:p>
          <a:p>
            <a:pPr algn="just"/>
            <a:r>
              <a:rPr lang="fr-CA" sz="1200" dirty="0">
                <a:solidFill>
                  <a:srgbClr val="000000"/>
                </a:solidFill>
                <a:latin typeface="Berlin Sans FB" panose="020E0602020502020306" pitchFamily="34" charset="0"/>
              </a:rPr>
              <a:t>Catégorie </a:t>
            </a:r>
            <a:r>
              <a:rPr lang="fr-CA" sz="1200" dirty="0" smtClean="0">
                <a:solidFill>
                  <a:srgbClr val="000000"/>
                </a:solidFill>
                <a:latin typeface="Berlin Sans FB" panose="020E0602020502020306" pitchFamily="34" charset="0"/>
              </a:rPr>
              <a:t>membres </a:t>
            </a:r>
            <a:r>
              <a:rPr lang="fr-CA" sz="1200" dirty="0">
                <a:solidFill>
                  <a:srgbClr val="000000"/>
                </a:solidFill>
                <a:latin typeface="Berlin Sans FB" panose="020E0602020502020306" pitchFamily="34" charset="0"/>
              </a:rPr>
              <a:t>usagers : </a:t>
            </a:r>
            <a:r>
              <a:rPr lang="fr-CA" sz="1200" dirty="0" smtClean="0">
                <a:solidFill>
                  <a:srgbClr val="000000"/>
                </a:solidFill>
                <a:latin typeface="Berlin Sans FB" panose="020E0602020502020306" pitchFamily="34" charset="0"/>
              </a:rPr>
              <a:t>14</a:t>
            </a:r>
          </a:p>
          <a:p>
            <a:pPr algn="just"/>
            <a:endParaRPr lang="fr-CA" sz="1100" b="1" dirty="0">
              <a:solidFill>
                <a:schemeClr val="bg1">
                  <a:lumMod val="50000"/>
                </a:schemeClr>
              </a:solidFill>
              <a:latin typeface="Arial Rounded MT Bold" panose="020F0704030504030204" pitchFamily="34" charset="0"/>
            </a:endParaRPr>
          </a:p>
        </p:txBody>
      </p:sp>
      <p:sp>
        <p:nvSpPr>
          <p:cNvPr id="4" name="ZoneTexte 3"/>
          <p:cNvSpPr txBox="1"/>
          <p:nvPr>
            <p:custDataLst>
              <p:tags r:id="rId2"/>
            </p:custDataLst>
          </p:nvPr>
        </p:nvSpPr>
        <p:spPr>
          <a:xfrm>
            <a:off x="476673" y="1475656"/>
            <a:ext cx="5904654" cy="3785652"/>
          </a:xfrm>
          <a:prstGeom prst="rect">
            <a:avLst/>
          </a:prstGeom>
          <a:noFill/>
        </p:spPr>
        <p:txBody>
          <a:bodyPr wrap="square" rtlCol="0">
            <a:spAutoFit/>
          </a:bodyPr>
          <a:lstStyle/>
          <a:p>
            <a:pPr algn="just"/>
            <a:r>
              <a:rPr lang="fr-CA" sz="1197" dirty="0">
                <a:solidFill>
                  <a:srgbClr val="000000"/>
                </a:solidFill>
              </a:rPr>
              <a:t>Le Conseil d'administration est formé de sept membres élus membre de la communauté, un représentant des employés et un représentant usager. Les membres du conseil d’administration se sont réunis pour </a:t>
            </a:r>
            <a:r>
              <a:rPr lang="fr-CA" sz="1197" dirty="0" smtClean="0">
                <a:solidFill>
                  <a:srgbClr val="000000"/>
                </a:solidFill>
              </a:rPr>
              <a:t>huit </a:t>
            </a:r>
            <a:r>
              <a:rPr lang="fr-CA" sz="1197" dirty="0">
                <a:solidFill>
                  <a:srgbClr val="000000"/>
                </a:solidFill>
              </a:rPr>
              <a:t>réunions régulières et une  assemblée générale </a:t>
            </a:r>
            <a:r>
              <a:rPr lang="fr-CA" sz="1197" dirty="0" smtClean="0">
                <a:solidFill>
                  <a:srgbClr val="000000"/>
                </a:solidFill>
              </a:rPr>
              <a:t>durant  l’année</a:t>
            </a:r>
            <a:r>
              <a:rPr lang="fr-CA" sz="1197" dirty="0">
                <a:solidFill>
                  <a:srgbClr val="000000"/>
                </a:solidFill>
              </a:rPr>
              <a:t>.</a:t>
            </a:r>
          </a:p>
          <a:p>
            <a:pPr algn="just"/>
            <a:endParaRPr lang="fr-CA" sz="1197" dirty="0">
              <a:solidFill>
                <a:srgbClr val="000000"/>
              </a:solidFill>
            </a:endParaRPr>
          </a:p>
          <a:p>
            <a:pPr algn="just"/>
            <a:r>
              <a:rPr lang="fr-CA" sz="1197" dirty="0">
                <a:solidFill>
                  <a:srgbClr val="000000"/>
                </a:solidFill>
              </a:rPr>
              <a:t>Au cours de l’année 2016-2017, le conseil a accueilli un nouveau membre, Monsieur Armand </a:t>
            </a:r>
            <a:r>
              <a:rPr lang="fr-CA" sz="1197" dirty="0" err="1">
                <a:solidFill>
                  <a:srgbClr val="000000"/>
                </a:solidFill>
              </a:rPr>
              <a:t>Fichaud</a:t>
            </a:r>
            <a:r>
              <a:rPr lang="fr-CA" sz="1197" dirty="0">
                <a:solidFill>
                  <a:srgbClr val="000000"/>
                </a:solidFill>
              </a:rPr>
              <a:t>, comme trésorier. Au cours des dernières années, plusieurs nouveaux membres ont joint les rangs des administrateurs et bien joué leur rôle et responsabilités. Il y a une belle expertise autour de la table .</a:t>
            </a:r>
          </a:p>
          <a:p>
            <a:pPr algn="just"/>
            <a:endParaRPr lang="fr-CA" sz="1197" dirty="0">
              <a:solidFill>
                <a:srgbClr val="000000"/>
              </a:solidFill>
            </a:endParaRPr>
          </a:p>
          <a:p>
            <a:pPr algn="just"/>
            <a:r>
              <a:rPr lang="fr-CA" sz="1197" dirty="0">
                <a:solidFill>
                  <a:srgbClr val="000000"/>
                </a:solidFill>
              </a:rPr>
              <a:t>Tout comme l’an dernier, les membres du conseil de l’administration ont continué leur engagement vis-à-vis l’organisme. Cette année leur participation fut spécialement remarquable. Merci à la présidente, Catherine Ouimet pour sa présence dans les nombreuses négociations avec le CIUSSS dans le cadre du nouveau service d’injection </a:t>
            </a:r>
            <a:r>
              <a:rPr lang="fr-CA" sz="1197" dirty="0" smtClean="0">
                <a:solidFill>
                  <a:srgbClr val="000000"/>
                </a:solidFill>
              </a:rPr>
              <a:t>supervisée. </a:t>
            </a:r>
            <a:r>
              <a:rPr lang="fr-CA" sz="1197" dirty="0" err="1" smtClean="0">
                <a:solidFill>
                  <a:srgbClr val="000000"/>
                </a:solidFill>
              </a:rPr>
              <a:t>Ansi</a:t>
            </a:r>
            <a:r>
              <a:rPr lang="fr-CA" sz="1197" dirty="0" smtClean="0">
                <a:solidFill>
                  <a:srgbClr val="000000"/>
                </a:solidFill>
              </a:rPr>
              <a:t> qu’au </a:t>
            </a:r>
            <a:r>
              <a:rPr lang="fr-CA" sz="1197" dirty="0">
                <a:solidFill>
                  <a:srgbClr val="000000"/>
                </a:solidFill>
              </a:rPr>
              <a:t>trésorier Armand </a:t>
            </a:r>
            <a:r>
              <a:rPr lang="fr-CA" sz="1197" dirty="0" err="1" smtClean="0">
                <a:solidFill>
                  <a:srgbClr val="000000"/>
                </a:solidFill>
              </a:rPr>
              <a:t>Fichaud</a:t>
            </a:r>
            <a:r>
              <a:rPr lang="fr-CA" sz="1197" dirty="0" smtClean="0">
                <a:solidFill>
                  <a:srgbClr val="000000"/>
                </a:solidFill>
              </a:rPr>
              <a:t> </a:t>
            </a:r>
            <a:r>
              <a:rPr lang="fr-CA" sz="1197" dirty="0">
                <a:solidFill>
                  <a:srgbClr val="000000"/>
                </a:solidFill>
              </a:rPr>
              <a:t>et au vice-président Serge Bruneau pour leur implication globale et en particulier dans le dossier de </a:t>
            </a:r>
            <a:r>
              <a:rPr lang="fr-CA" sz="1197" dirty="0" err="1">
                <a:solidFill>
                  <a:srgbClr val="000000"/>
                </a:solidFill>
              </a:rPr>
              <a:t>Tapaj</a:t>
            </a:r>
            <a:r>
              <a:rPr lang="fr-CA" sz="1197" dirty="0">
                <a:solidFill>
                  <a:srgbClr val="000000"/>
                </a:solidFill>
              </a:rPr>
              <a:t> International.</a:t>
            </a:r>
          </a:p>
          <a:p>
            <a:pPr algn="just"/>
            <a:endParaRPr lang="fr-CA" sz="1197" dirty="0">
              <a:solidFill>
                <a:srgbClr val="000000"/>
              </a:solidFill>
            </a:endParaRPr>
          </a:p>
          <a:p>
            <a:pPr algn="just"/>
            <a:r>
              <a:rPr lang="fr-CA" sz="1197" dirty="0" smtClean="0">
                <a:solidFill>
                  <a:srgbClr val="000000"/>
                </a:solidFill>
              </a:rPr>
              <a:t>Nous pouvons conclure que leurs efforts ont contribué à poursuive </a:t>
            </a:r>
            <a:r>
              <a:rPr lang="fr-CA" sz="1197" dirty="0">
                <a:solidFill>
                  <a:srgbClr val="000000"/>
                </a:solidFill>
              </a:rPr>
              <a:t>de façon appropriée la mission et la saine gestion de l’organisme.  </a:t>
            </a:r>
          </a:p>
        </p:txBody>
      </p:sp>
      <p:sp>
        <p:nvSpPr>
          <p:cNvPr id="5" name="ZoneTexte 4"/>
          <p:cNvSpPr txBox="1"/>
          <p:nvPr/>
        </p:nvSpPr>
        <p:spPr>
          <a:xfrm>
            <a:off x="476673" y="686772"/>
            <a:ext cx="4464496" cy="523220"/>
          </a:xfrm>
          <a:prstGeom prst="rect">
            <a:avLst/>
          </a:prstGeom>
          <a:noFill/>
        </p:spPr>
        <p:txBody>
          <a:bodyPr wrap="square" rtlCol="0">
            <a:spAutoFit/>
          </a:bodyPr>
          <a:lstStyle/>
          <a:p>
            <a:r>
              <a:rPr lang="fr-CA" sz="2800" kern="0" dirty="0" smtClean="0">
                <a:solidFill>
                  <a:srgbClr val="000000"/>
                </a:solidFill>
                <a:latin typeface="Bauhaus 93" panose="04030905020B02020C02" pitchFamily="82" charset="0"/>
              </a:rPr>
              <a:t>Conseil </a:t>
            </a:r>
            <a:r>
              <a:rPr lang="fr-CA" sz="2800" kern="0" dirty="0">
                <a:solidFill>
                  <a:srgbClr val="000000"/>
                </a:solidFill>
                <a:latin typeface="Bauhaus 93" panose="04030905020B02020C02" pitchFamily="82" charset="0"/>
              </a:rPr>
              <a:t>d’administration</a:t>
            </a:r>
          </a:p>
        </p:txBody>
      </p:sp>
    </p:spTree>
    <p:extLst>
      <p:ext uri="{BB962C8B-B14F-4D97-AF65-F5344CB8AC3E}">
        <p14:creationId xmlns:p14="http://schemas.microsoft.com/office/powerpoint/2010/main" val="33793163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1000"/>
            <a:lum/>
          </a:blip>
          <a:srcRect/>
          <a:stretch>
            <a:fillRect t="-10000" b="-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7843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492333" y="683568"/>
            <a:ext cx="2930610" cy="523220"/>
          </a:xfrm>
          <a:prstGeom prst="rect">
            <a:avLst/>
          </a:prstGeom>
        </p:spPr>
        <p:txBody>
          <a:bodyPr wrap="none">
            <a:spAutoFit/>
          </a:bodyPr>
          <a:lstStyle/>
          <a:p>
            <a:r>
              <a:rPr lang="fr-CA" sz="2800" kern="0" dirty="0" smtClean="0">
                <a:solidFill>
                  <a:srgbClr val="000000"/>
                </a:solidFill>
                <a:latin typeface="Bauhaus 93" panose="04030905020B02020C02" pitchFamily="82" charset="0"/>
              </a:rPr>
              <a:t>Merci M. </a:t>
            </a:r>
            <a:r>
              <a:rPr lang="fr-CA" sz="2800" kern="0" dirty="0" err="1" smtClean="0">
                <a:solidFill>
                  <a:srgbClr val="000000"/>
                </a:solidFill>
                <a:latin typeface="Bauhaus 93" panose="04030905020B02020C02" pitchFamily="82" charset="0"/>
              </a:rPr>
              <a:t>Lortie</a:t>
            </a:r>
            <a:r>
              <a:rPr lang="fr-CA" sz="2800" kern="0" dirty="0" smtClean="0">
                <a:solidFill>
                  <a:srgbClr val="000000"/>
                </a:solidFill>
                <a:latin typeface="Bauhaus 93" panose="04030905020B02020C02" pitchFamily="82" charset="0"/>
              </a:rPr>
              <a:t>!!</a:t>
            </a:r>
            <a:r>
              <a:rPr lang="fr-CA" kern="0" dirty="0" smtClean="0">
                <a:solidFill>
                  <a:srgbClr val="000000"/>
                </a:solidFill>
                <a:latin typeface="Bauhaus 93" panose="04030905020B02020C02" pitchFamily="82" charset="0"/>
              </a:rPr>
              <a:t> </a:t>
            </a:r>
            <a:endParaRPr lang="fr-CA" dirty="0"/>
          </a:p>
        </p:txBody>
      </p:sp>
      <p:sp>
        <p:nvSpPr>
          <p:cNvPr id="3" name="Rectangle 2"/>
          <p:cNvSpPr/>
          <p:nvPr/>
        </p:nvSpPr>
        <p:spPr>
          <a:xfrm>
            <a:off x="492333" y="1801620"/>
            <a:ext cx="2660071" cy="1787156"/>
          </a:xfrm>
          <a:prstGeom prst="rect">
            <a:avLst/>
          </a:prstGeom>
        </p:spPr>
        <p:txBody>
          <a:bodyPr wrap="square">
            <a:spAutoFit/>
          </a:bodyPr>
          <a:lstStyle/>
          <a:p>
            <a:pPr algn="just">
              <a:lnSpc>
                <a:spcPct val="115000"/>
              </a:lnSpc>
              <a:spcAft>
                <a:spcPts val="1000"/>
              </a:spcAft>
            </a:pPr>
            <a:r>
              <a:rPr lang="fr-CA" sz="1197" dirty="0">
                <a:solidFill>
                  <a:srgbClr val="000000"/>
                </a:solidFill>
              </a:rPr>
              <a:t>Cette année </a:t>
            </a:r>
            <a:r>
              <a:rPr lang="fr-CA" sz="1197" dirty="0" smtClean="0">
                <a:solidFill>
                  <a:srgbClr val="000000"/>
                </a:solidFill>
              </a:rPr>
              <a:t> marque </a:t>
            </a:r>
            <a:r>
              <a:rPr lang="fr-CA" sz="1197" dirty="0">
                <a:solidFill>
                  <a:srgbClr val="000000"/>
                </a:solidFill>
              </a:rPr>
              <a:t>le départ d’un membre important du Conseil d’administration Monsieur Yvon </a:t>
            </a:r>
            <a:r>
              <a:rPr lang="fr-CA" sz="1197" dirty="0" err="1" smtClean="0">
                <a:solidFill>
                  <a:srgbClr val="000000"/>
                </a:solidFill>
              </a:rPr>
              <a:t>Lortie</a:t>
            </a:r>
            <a:r>
              <a:rPr lang="fr-CA" sz="1197" dirty="0">
                <a:solidFill>
                  <a:srgbClr val="000000"/>
                </a:solidFill>
              </a:rPr>
              <a:t> </a:t>
            </a:r>
            <a:r>
              <a:rPr lang="fr-CA" sz="1197" dirty="0" smtClean="0">
                <a:solidFill>
                  <a:srgbClr val="000000"/>
                </a:solidFill>
              </a:rPr>
              <a:t>impliqué depuis une </a:t>
            </a:r>
            <a:r>
              <a:rPr lang="fr-CA" sz="1197" dirty="0">
                <a:solidFill>
                  <a:srgbClr val="000000"/>
                </a:solidFill>
              </a:rPr>
              <a:t>dizaine d’années comme bénévole à Spectre de rue. </a:t>
            </a:r>
            <a:r>
              <a:rPr lang="fr-CA" sz="1197" dirty="0" smtClean="0">
                <a:solidFill>
                  <a:srgbClr val="000000"/>
                </a:solidFill>
              </a:rPr>
              <a:t>Toujours </a:t>
            </a:r>
            <a:r>
              <a:rPr lang="fr-CA" sz="1197" dirty="0">
                <a:solidFill>
                  <a:srgbClr val="000000"/>
                </a:solidFill>
              </a:rPr>
              <a:t>disponible et à l’affut, il n’a jamais compté les heures de bénévolat. </a:t>
            </a: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5038" y="1911425"/>
            <a:ext cx="2236467" cy="1677351"/>
          </a:xfrm>
          <a:prstGeom prst="rect">
            <a:avLst/>
          </a:prstGeom>
          <a:ln w="19050">
            <a:solidFill>
              <a:schemeClr val="tx1"/>
            </a:solidFill>
          </a:ln>
        </p:spPr>
      </p:pic>
      <p:sp>
        <p:nvSpPr>
          <p:cNvPr id="6" name="Rectangle 5"/>
          <p:cNvSpPr/>
          <p:nvPr/>
        </p:nvSpPr>
        <p:spPr>
          <a:xfrm>
            <a:off x="492333" y="3923928"/>
            <a:ext cx="4907124" cy="2873864"/>
          </a:xfrm>
          <a:prstGeom prst="rect">
            <a:avLst/>
          </a:prstGeom>
        </p:spPr>
        <p:txBody>
          <a:bodyPr wrap="square">
            <a:spAutoFit/>
          </a:bodyPr>
          <a:lstStyle/>
          <a:p>
            <a:pPr algn="just">
              <a:lnSpc>
                <a:spcPct val="115000"/>
              </a:lnSpc>
              <a:spcAft>
                <a:spcPts val="1000"/>
              </a:spcAft>
            </a:pPr>
            <a:r>
              <a:rPr lang="fr-CA" sz="1197" dirty="0">
                <a:solidFill>
                  <a:srgbClr val="000000"/>
                </a:solidFill>
              </a:rPr>
              <a:t>Tantôt il nous a soutenu dans :</a:t>
            </a:r>
          </a:p>
          <a:p>
            <a:pPr marL="342900" lvl="0" indent="-342900" algn="just">
              <a:lnSpc>
                <a:spcPct val="115000"/>
              </a:lnSpc>
              <a:spcAft>
                <a:spcPts val="0"/>
              </a:spcAft>
              <a:buFont typeface="Symbol" panose="05050102010706020507" pitchFamily="18" charset="2"/>
              <a:buChar char=""/>
            </a:pPr>
            <a:r>
              <a:rPr lang="fr-CA" sz="1197" dirty="0">
                <a:solidFill>
                  <a:srgbClr val="000000"/>
                </a:solidFill>
              </a:rPr>
              <a:t>La signature des chèques de Spectre de rue.</a:t>
            </a:r>
          </a:p>
          <a:p>
            <a:pPr marL="342900" lvl="0" indent="-342900" algn="just">
              <a:lnSpc>
                <a:spcPct val="115000"/>
              </a:lnSpc>
              <a:spcAft>
                <a:spcPts val="0"/>
              </a:spcAft>
              <a:buFont typeface="Symbol" panose="05050102010706020507" pitchFamily="18" charset="2"/>
              <a:buChar char=""/>
            </a:pPr>
            <a:r>
              <a:rPr lang="fr-CA" sz="1197" dirty="0">
                <a:solidFill>
                  <a:srgbClr val="000000"/>
                </a:solidFill>
              </a:rPr>
              <a:t>Le dégagement du recyclage et des ordures.</a:t>
            </a:r>
          </a:p>
          <a:p>
            <a:pPr marL="342900" lvl="0" indent="-342900" algn="just">
              <a:lnSpc>
                <a:spcPct val="115000"/>
              </a:lnSpc>
              <a:spcAft>
                <a:spcPts val="0"/>
              </a:spcAft>
              <a:buFont typeface="Symbol" panose="05050102010706020507" pitchFamily="18" charset="2"/>
              <a:buChar char=""/>
            </a:pPr>
            <a:r>
              <a:rPr lang="fr-CA" sz="1197" dirty="0">
                <a:solidFill>
                  <a:srgbClr val="000000"/>
                </a:solidFill>
              </a:rPr>
              <a:t>Les activités de Blitz de récupération de seringues. </a:t>
            </a:r>
          </a:p>
          <a:p>
            <a:pPr marL="342900" lvl="0" indent="-342900" algn="just">
              <a:lnSpc>
                <a:spcPct val="115000"/>
              </a:lnSpc>
              <a:spcAft>
                <a:spcPts val="0"/>
              </a:spcAft>
              <a:buFont typeface="Symbol" panose="05050102010706020507" pitchFamily="18" charset="2"/>
              <a:buChar char=""/>
            </a:pPr>
            <a:r>
              <a:rPr lang="fr-CA" sz="1197" dirty="0">
                <a:solidFill>
                  <a:srgbClr val="000000"/>
                </a:solidFill>
              </a:rPr>
              <a:t>Autres activités avec sa présence.</a:t>
            </a:r>
          </a:p>
          <a:p>
            <a:pPr marL="342900" lvl="0" indent="-342900" algn="just">
              <a:lnSpc>
                <a:spcPct val="115000"/>
              </a:lnSpc>
              <a:spcAft>
                <a:spcPts val="0"/>
              </a:spcAft>
              <a:buFont typeface="Symbol" panose="05050102010706020507" pitchFamily="18" charset="2"/>
              <a:buChar char=""/>
            </a:pPr>
            <a:r>
              <a:rPr lang="fr-CA" sz="1197" dirty="0">
                <a:solidFill>
                  <a:srgbClr val="000000"/>
                </a:solidFill>
              </a:rPr>
              <a:t>La surveillance de nos installations de Spectre de rue 24hrs sur 24.</a:t>
            </a:r>
          </a:p>
          <a:p>
            <a:pPr marL="342900" lvl="0" indent="-342900" algn="just">
              <a:lnSpc>
                <a:spcPct val="115000"/>
              </a:lnSpc>
              <a:spcAft>
                <a:spcPts val="0"/>
              </a:spcAft>
              <a:buFont typeface="Symbol" panose="05050102010706020507" pitchFamily="18" charset="2"/>
              <a:buChar char=""/>
            </a:pPr>
            <a:r>
              <a:rPr lang="fr-CA" sz="1197" dirty="0">
                <a:solidFill>
                  <a:srgbClr val="000000"/>
                </a:solidFill>
              </a:rPr>
              <a:t>Le voisinage, en nous tenant informés de différentes situations. </a:t>
            </a:r>
          </a:p>
          <a:p>
            <a:pPr marL="342900" lvl="0" indent="-342900" algn="just">
              <a:lnSpc>
                <a:spcPct val="115000"/>
              </a:lnSpc>
              <a:spcAft>
                <a:spcPts val="0"/>
              </a:spcAft>
              <a:buFont typeface="Symbol" panose="05050102010706020507" pitchFamily="18" charset="2"/>
              <a:buChar char=""/>
            </a:pPr>
            <a:r>
              <a:rPr lang="fr-CA" sz="1197" dirty="0">
                <a:solidFill>
                  <a:srgbClr val="000000"/>
                </a:solidFill>
              </a:rPr>
              <a:t>Le parking de nos voitures</a:t>
            </a:r>
          </a:p>
          <a:p>
            <a:pPr marL="342900" lvl="0" indent="-342900" algn="just">
              <a:lnSpc>
                <a:spcPct val="115000"/>
              </a:lnSpc>
              <a:spcAft>
                <a:spcPts val="0"/>
              </a:spcAft>
              <a:buFont typeface="Symbol" panose="05050102010706020507" pitchFamily="18" charset="2"/>
              <a:buChar char=""/>
            </a:pPr>
            <a:r>
              <a:rPr lang="fr-CA" sz="1197" dirty="0">
                <a:solidFill>
                  <a:srgbClr val="000000"/>
                </a:solidFill>
              </a:rPr>
              <a:t>La récolte les loyers.</a:t>
            </a:r>
          </a:p>
          <a:p>
            <a:pPr marL="342900" lvl="0" indent="-342900" algn="just">
              <a:lnSpc>
                <a:spcPct val="115000"/>
              </a:lnSpc>
              <a:spcAft>
                <a:spcPts val="1000"/>
              </a:spcAft>
              <a:buFont typeface="Symbol" panose="05050102010706020507" pitchFamily="18" charset="2"/>
              <a:buChar char=""/>
            </a:pPr>
            <a:r>
              <a:rPr lang="fr-CA" sz="1197" dirty="0">
                <a:solidFill>
                  <a:srgbClr val="000000"/>
                </a:solidFill>
              </a:rPr>
              <a:t>Le conseil d’administration</a:t>
            </a:r>
            <a:r>
              <a:rPr lang="fr-CA" sz="1100" dirty="0">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1000"/>
              </a:spcAft>
            </a:pPr>
            <a:r>
              <a:rPr lang="fr-CA" sz="1100" dirty="0">
                <a:latin typeface="Calibri" panose="020F0502020204030204" pitchFamily="34" charset="0"/>
                <a:ea typeface="Calibri" panose="020F0502020204030204" pitchFamily="34" charset="0"/>
                <a:cs typeface="Times New Roman" panose="02020603050405020304" pitchFamily="18" charset="0"/>
              </a:rPr>
              <a:t> </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492333" y="6797792"/>
            <a:ext cx="5339172" cy="727892"/>
          </a:xfrm>
          <a:prstGeom prst="rect">
            <a:avLst/>
          </a:prstGeom>
        </p:spPr>
        <p:txBody>
          <a:bodyPr wrap="square">
            <a:spAutoFit/>
          </a:bodyPr>
          <a:lstStyle/>
          <a:p>
            <a:pPr algn="just">
              <a:lnSpc>
                <a:spcPct val="115000"/>
              </a:lnSpc>
            </a:pPr>
            <a:r>
              <a:rPr lang="fr-CA" sz="1197" dirty="0">
                <a:solidFill>
                  <a:srgbClr val="000000"/>
                </a:solidFill>
              </a:rPr>
              <a:t>Résident du 1272 Ontario depuis plus de 40 ans, il est toujours un ardent défenseur de Spectre de rue dans le quartier et souvent nos yeux, nos </a:t>
            </a:r>
            <a:r>
              <a:rPr lang="fr-CA" sz="1197" dirty="0" smtClean="0">
                <a:solidFill>
                  <a:srgbClr val="000000"/>
                </a:solidFill>
              </a:rPr>
              <a:t>oreilles. Un gros merci  pour </a:t>
            </a:r>
            <a:r>
              <a:rPr lang="fr-CA" sz="1197" dirty="0">
                <a:solidFill>
                  <a:srgbClr val="000000"/>
                </a:solidFill>
              </a:rPr>
              <a:t>votre support, longue vie !!!</a:t>
            </a:r>
          </a:p>
        </p:txBody>
      </p:sp>
    </p:spTree>
    <p:extLst>
      <p:ext uri="{BB962C8B-B14F-4D97-AF65-F5344CB8AC3E}">
        <p14:creationId xmlns:p14="http://schemas.microsoft.com/office/powerpoint/2010/main" val="17183770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1000"/>
            <a:lum/>
          </a:blip>
          <a:srcRect/>
          <a:stretch>
            <a:fillRect t="-10000" b="-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615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1515784" y="331137"/>
            <a:ext cx="3486852" cy="400110"/>
          </a:xfrm>
          <a:prstGeom prst="rect">
            <a:avLst/>
          </a:prstGeom>
          <a:noFill/>
        </p:spPr>
        <p:txBody>
          <a:bodyPr wrap="none" rtlCol="0">
            <a:spAutoFit/>
          </a:bodyPr>
          <a:lstStyle/>
          <a:p>
            <a:r>
              <a:rPr lang="fr-CA" sz="2000" dirty="0" smtClean="0">
                <a:solidFill>
                  <a:srgbClr val="000000"/>
                </a:solidFill>
                <a:latin typeface="Bauhaus 93" panose="04030905020B02020C02" pitchFamily="82" charset="0"/>
              </a:rPr>
              <a:t>Partenariats et concertations</a:t>
            </a:r>
          </a:p>
        </p:txBody>
      </p:sp>
      <p:sp>
        <p:nvSpPr>
          <p:cNvPr id="3" name="ZoneTexte 3"/>
          <p:cNvSpPr txBox="1"/>
          <p:nvPr>
            <p:custDataLst>
              <p:tags r:id="rId2"/>
            </p:custDataLst>
          </p:nvPr>
        </p:nvSpPr>
        <p:spPr>
          <a:xfrm>
            <a:off x="327318" y="960660"/>
            <a:ext cx="2476885" cy="446276"/>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A" sz="1200" b="1" i="0" u="sng" strike="noStrike" kern="1200" cap="none" spc="0" baseline="0" dirty="0">
                <a:solidFill>
                  <a:srgbClr val="000000"/>
                </a:solidFill>
                <a:uFillTx/>
                <a:latin typeface="Bauhaus 93" panose="04030905020B02020C02" pitchFamily="82" charset="0"/>
                <a:ea typeface=""/>
                <a:cs typeface=""/>
              </a:rPr>
              <a:t>Membre des instances suivantes</a:t>
            </a:r>
            <a:r>
              <a:rPr lang="fr-CA" sz="1200" b="0" i="0" u="sng" strike="noStrike" kern="1200" cap="none" spc="0" baseline="0" dirty="0">
                <a:solidFill>
                  <a:srgbClr val="000000"/>
                </a:solidFill>
                <a:uFillTx/>
                <a:latin typeface="Bauhaus 93" panose="04030905020B02020C02" pitchFamily="82" charset="0"/>
                <a:ea typeface=""/>
                <a:cs typeface=""/>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A" sz="1100" b="0" i="0" u="sng" strike="noStrike" kern="1200" cap="none" spc="0" baseline="0" dirty="0">
              <a:solidFill>
                <a:srgbClr val="000000"/>
              </a:solidFill>
              <a:uFillTx/>
              <a:latin typeface="Arial Rounded MT Bold" panose="020F0704030504030204" pitchFamily="34" charset="0"/>
              <a:ea typeface=""/>
              <a:cs typeface=""/>
            </a:endParaRPr>
          </a:p>
        </p:txBody>
      </p:sp>
      <p:pic>
        <p:nvPicPr>
          <p:cNvPr id="13" name="Image 39" descr="\\SPECTRESRV\Administration\Sauvegarde admin 2008-2009-2010-2011\2011-2012\Dossiers permanents\3. Fonctionnement\Marketing et outils de communication\logo partenaire financier, regroupement\partenaires financiers\Ville de Montréal.png"/>
          <p:cNvPicPr>
            <a:picLocks noChangeAspect="1"/>
          </p:cNvPicPr>
          <p:nvPr>
            <p:custDataLst>
              <p:tags r:id="rId3"/>
            </p:custDataLst>
          </p:nvPr>
        </p:nvPicPr>
        <p:blipFill>
          <a:blip r:embed="rId10"/>
          <a:srcRect/>
          <a:stretch>
            <a:fillRect/>
          </a:stretch>
        </p:blipFill>
        <p:spPr>
          <a:xfrm>
            <a:off x="5331428" y="2778663"/>
            <a:ext cx="1248103" cy="246402"/>
          </a:xfrm>
          <a:prstGeom prst="rect">
            <a:avLst/>
          </a:prstGeom>
          <a:noFill/>
          <a:ln>
            <a:noFill/>
          </a:ln>
        </p:spPr>
      </p:pic>
      <p:pic>
        <p:nvPicPr>
          <p:cNvPr id="23" name="Picture 4" descr="logoFondation Jacques Francoeur"/>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a:off x="5425530" y="5092547"/>
            <a:ext cx="1027512" cy="650609"/>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 33" descr="Manon Massé"/>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a:off x="4141063" y="7108878"/>
            <a:ext cx="689953" cy="794062"/>
          </a:xfrm>
          <a:prstGeom prst="rect">
            <a:avLst/>
          </a:prstGeom>
          <a:noFill/>
          <a:ln>
            <a:noFill/>
          </a:ln>
        </p:spPr>
      </p:pic>
      <p:sp>
        <p:nvSpPr>
          <p:cNvPr id="35" name="Rectangle 34"/>
          <p:cNvSpPr/>
          <p:nvPr>
            <p:custDataLst>
              <p:tags r:id="rId6"/>
            </p:custDataLst>
          </p:nvPr>
        </p:nvSpPr>
        <p:spPr>
          <a:xfrm>
            <a:off x="3616032" y="8004988"/>
            <a:ext cx="1765403" cy="584775"/>
          </a:xfrm>
          <a:prstGeom prst="rect">
            <a:avLst/>
          </a:prstGeom>
        </p:spPr>
        <p:txBody>
          <a:bodyPr wrap="square">
            <a:spAutoFit/>
          </a:bodyPr>
          <a:lstStyle/>
          <a:p>
            <a:pPr algn="ctr"/>
            <a:r>
              <a:rPr lang="fr-CA" sz="800" dirty="0" smtClean="0">
                <a:solidFill>
                  <a:schemeClr val="accent2">
                    <a:lumMod val="50000"/>
                  </a:schemeClr>
                </a:solidFill>
              </a:rPr>
              <a:t>Manon Massé</a:t>
            </a:r>
          </a:p>
          <a:p>
            <a:pPr algn="ctr"/>
            <a:r>
              <a:rPr lang="fr-CA" sz="800" dirty="0" smtClean="0">
                <a:solidFill>
                  <a:schemeClr val="accent2">
                    <a:lumMod val="50000"/>
                  </a:schemeClr>
                </a:solidFill>
              </a:rPr>
              <a:t>Députée </a:t>
            </a:r>
            <a:r>
              <a:rPr lang="fr-CA" sz="800" dirty="0">
                <a:solidFill>
                  <a:schemeClr val="accent2">
                    <a:lumMod val="50000"/>
                  </a:schemeClr>
                </a:solidFill>
              </a:rPr>
              <a:t>de Sainte-Marie–Saint-Jacques</a:t>
            </a:r>
          </a:p>
          <a:p>
            <a:pPr algn="ctr"/>
            <a:r>
              <a:rPr lang="fr-CA" sz="800" dirty="0">
                <a:solidFill>
                  <a:schemeClr val="accent2">
                    <a:lumMod val="50000"/>
                  </a:schemeClr>
                </a:solidFill>
              </a:rPr>
              <a:t>Québec solidaire</a:t>
            </a:r>
          </a:p>
        </p:txBody>
      </p:sp>
      <p:pic>
        <p:nvPicPr>
          <p:cNvPr id="37" name="Picture 17" descr="Z:\2015-2016\Mur des donateurs\BRONZE\udem.png"/>
          <p:cNvPicPr>
            <a:picLocks noChangeAspect="1" noChangeArrowheads="1"/>
          </p:cNvPicPr>
          <p:nvPr>
            <p:custDataLst>
              <p:tags r:id="rId7"/>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3102933" y="6351457"/>
            <a:ext cx="1383107" cy="528835"/>
          </a:xfrm>
          <a:prstGeom prst="rect">
            <a:avLst/>
          </a:prstGeom>
          <a:noFill/>
          <a:extLst>
            <a:ext uri="{909E8E84-426E-40DD-AFC4-6F175D3DCCD1}">
              <a14:hiddenFill xmlns:a14="http://schemas.microsoft.com/office/drawing/2010/main">
                <a:solidFill>
                  <a:srgbClr val="FFFFFF"/>
                </a:solidFill>
              </a14:hiddenFill>
            </a:ext>
          </a:extLst>
        </p:spPr>
      </p:pic>
      <p:sp>
        <p:nvSpPr>
          <p:cNvPr id="38" name="ZoneTexte 33"/>
          <p:cNvSpPr txBox="1"/>
          <p:nvPr>
            <p:custDataLst>
              <p:tags r:id="rId8"/>
            </p:custDataLst>
          </p:nvPr>
        </p:nvSpPr>
        <p:spPr>
          <a:xfrm>
            <a:off x="254606" y="2094177"/>
            <a:ext cx="2909901" cy="446276"/>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CA" sz="1200" b="1" i="0" u="sng" strike="noStrike" kern="1200" cap="none" spc="0" baseline="0" dirty="0" err="1">
                <a:solidFill>
                  <a:srgbClr val="000000"/>
                </a:solidFill>
                <a:uFillTx/>
                <a:latin typeface="Bauhaus 93" panose="04030905020B02020C02" pitchFamily="82" charset="0"/>
                <a:ea typeface=""/>
                <a:cs typeface=""/>
              </a:rPr>
              <a:t>Principaux</a:t>
            </a:r>
            <a:r>
              <a:rPr lang="en-CA" sz="1200" b="1" i="0" u="sng" strike="noStrike" kern="1200" cap="none" spc="0" baseline="0" dirty="0">
                <a:solidFill>
                  <a:srgbClr val="000000"/>
                </a:solidFill>
                <a:uFillTx/>
                <a:latin typeface="Bauhaus 93" panose="04030905020B02020C02" pitchFamily="82" charset="0"/>
                <a:ea typeface=""/>
                <a:cs typeface=""/>
              </a:rPr>
              <a:t> </a:t>
            </a:r>
            <a:r>
              <a:rPr lang="en-CA" sz="1200" b="1" i="0" u="sng" strike="noStrike" kern="1200" cap="none" spc="0" baseline="0" dirty="0" err="1">
                <a:solidFill>
                  <a:srgbClr val="000000"/>
                </a:solidFill>
                <a:uFillTx/>
                <a:latin typeface="Bauhaus 93" panose="04030905020B02020C02" pitchFamily="82" charset="0"/>
                <a:ea typeface=""/>
                <a:cs typeface=""/>
              </a:rPr>
              <a:t>partenaires</a:t>
            </a:r>
            <a:r>
              <a:rPr lang="en-CA" sz="1200" b="1" i="0" u="sng" strike="noStrike" kern="1200" cap="none" spc="0" baseline="0" dirty="0">
                <a:solidFill>
                  <a:srgbClr val="000000"/>
                </a:solidFill>
                <a:uFillTx/>
                <a:latin typeface="Bauhaus 93" panose="04030905020B02020C02" pitchFamily="82" charset="0"/>
                <a:ea typeface=""/>
                <a:cs typeface=""/>
              </a:rPr>
              <a:t> </a:t>
            </a:r>
            <a:r>
              <a:rPr lang="en-CA" sz="1200" b="1" i="0" u="sng" strike="noStrike" kern="1200" cap="none" spc="0" baseline="0" dirty="0" err="1" smtClean="0">
                <a:solidFill>
                  <a:srgbClr val="000000"/>
                </a:solidFill>
                <a:uFillTx/>
                <a:latin typeface="Bauhaus 93" panose="04030905020B02020C02" pitchFamily="82" charset="0"/>
                <a:ea typeface=""/>
                <a:cs typeface=""/>
              </a:rPr>
              <a:t>économiques</a:t>
            </a:r>
            <a:r>
              <a:rPr lang="en-CA" sz="1200" b="1" i="0" u="sng" strike="noStrike" kern="1200" cap="none" spc="0" baseline="0" dirty="0" smtClean="0">
                <a:solidFill>
                  <a:srgbClr val="000000"/>
                </a:solidFill>
                <a:uFillTx/>
                <a:latin typeface="Bauhaus 93" panose="04030905020B02020C02" pitchFamily="82" charset="0"/>
                <a:ea typeface=""/>
                <a:cs typeface=""/>
              </a:rPr>
              <a:t> :</a:t>
            </a:r>
            <a:endParaRPr lang="fr-CA" sz="1200" b="0" i="0" u="sng" strike="noStrike" kern="1200" cap="none" spc="0" baseline="0" dirty="0">
              <a:solidFill>
                <a:srgbClr val="000000"/>
              </a:solidFill>
              <a:uFillTx/>
              <a:latin typeface="Bauhaus 93" panose="04030905020B02020C02" pitchFamily="82" charset="0"/>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A" sz="1100" b="0" i="0" u="sng" strike="noStrike" kern="1200" cap="none" spc="0" baseline="0" dirty="0">
              <a:solidFill>
                <a:schemeClr val="bg1">
                  <a:lumMod val="50000"/>
                </a:schemeClr>
              </a:solidFill>
              <a:uFillTx/>
              <a:latin typeface="Arial Rounded MT Bold" panose="020F0704030504030204" pitchFamily="34" charset="0"/>
              <a:ea typeface=""/>
              <a:cs typeface=""/>
            </a:endParaRPr>
          </a:p>
        </p:txBody>
      </p:sp>
      <p:pic>
        <p:nvPicPr>
          <p:cNvPr id="2050" name="Picture 2" descr="Atelier Habitation Montréal "/>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74772" y="5942235"/>
            <a:ext cx="729431" cy="8555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ésultats de recherche d'images pour « aidq »"/>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8453" y="1386857"/>
            <a:ext cx="1227015" cy="4796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s de recherche d'images pour « cocq-sida »"/>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55877" y="1409758"/>
            <a:ext cx="1181981" cy="55405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RIOCM"/>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0201" y="1290794"/>
            <a:ext cx="788612" cy="7688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2" name="Picture 8" descr="Résultats de recherche d'images pour « AQCID »"/>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58813" y="1409244"/>
            <a:ext cx="1639658" cy="590277"/>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09250" y="1419169"/>
            <a:ext cx="1384891" cy="4647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5" name="Picture 11"/>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9795" y="2618317"/>
            <a:ext cx="1517651" cy="7985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6" name="Picture 12"/>
          <p:cNvPicPr>
            <a:picLocks noChangeAspect="1" noChangeArrowheads="1"/>
          </p:cNvPicPr>
          <p:nvPr/>
        </p:nvPicPr>
        <p:blipFill>
          <a:blip r:embed="rId21">
            <a:clrChange>
              <a:clrFrom>
                <a:srgbClr val="E24129"/>
              </a:clrFrom>
              <a:clrTo>
                <a:srgbClr val="E24129">
                  <a:alpha val="0"/>
                </a:srgbClr>
              </a:clrTo>
            </a:clrChange>
            <a:extLst>
              <a:ext uri="{28A0092B-C50C-407E-A947-70E740481C1C}">
                <a14:useLocalDpi xmlns:a14="http://schemas.microsoft.com/office/drawing/2010/main" val="0"/>
              </a:ext>
            </a:extLst>
          </a:blip>
          <a:srcRect/>
          <a:stretch>
            <a:fillRect/>
          </a:stretch>
        </p:blipFill>
        <p:spPr bwMode="auto">
          <a:xfrm>
            <a:off x="148453" y="2553750"/>
            <a:ext cx="963613" cy="8953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7" name="Picture 13"/>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8852" y="2665831"/>
            <a:ext cx="1096963" cy="6159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8" name="Picture 14"/>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9124" y="2678226"/>
            <a:ext cx="927100" cy="6588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9" name="Picture 15"/>
          <p:cNvPicPr>
            <a:picLocks noChangeAspect="1" noChangeArrowheads="1"/>
          </p:cNvPicPr>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575" y="3653948"/>
            <a:ext cx="1671637" cy="5794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40" name="Picture 16"/>
          <p:cNvPicPr>
            <a:picLocks noChangeAspect="1" noChangeArrowheads="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59" y="4438454"/>
            <a:ext cx="1470025" cy="5127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41" name="Picture 17"/>
          <p:cNvPicPr>
            <a:picLocks noChangeAspect="1" noChangeArrowheads="1"/>
          </p:cNvPicPr>
          <p:nvPr/>
        </p:nvPicPr>
        <p:blipFill>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07837" y="3312297"/>
            <a:ext cx="1450976" cy="817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42" name="Picture 18"/>
          <p:cNvPicPr>
            <a:picLocks noChangeAspect="1" noChangeArrowheads="1"/>
          </p:cNvPicPr>
          <p:nvPr/>
        </p:nvPicPr>
        <p:blipFill>
          <a:blip r:embed="rId2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9461" y="3461438"/>
            <a:ext cx="1474788" cy="7016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43" name="Picture 19"/>
          <p:cNvPicPr>
            <a:picLocks noChangeAspect="1" noChangeArrowheads="1"/>
          </p:cNvPicPr>
          <p:nvPr/>
        </p:nvPicPr>
        <p:blipFill>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815" y="4276402"/>
            <a:ext cx="1060451" cy="11588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44" name="Picture 20"/>
          <p:cNvPicPr>
            <a:picLocks noChangeAspect="1" noChangeArrowheads="1"/>
          </p:cNvPicPr>
          <p:nvPr/>
        </p:nvPicPr>
        <p:blipFill>
          <a:blip r:embed="rId2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57311" y="4409140"/>
            <a:ext cx="1547812" cy="3476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45" name="Picture 21"/>
          <p:cNvPicPr>
            <a:picLocks noChangeAspect="1" noChangeArrowheads="1"/>
          </p:cNvPicPr>
          <p:nvPr/>
        </p:nvPicPr>
        <p:blipFill>
          <a:blip r:embed="rId3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12918" y="3312545"/>
            <a:ext cx="977553" cy="9775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46" name="Picture 22"/>
          <p:cNvPicPr>
            <a:picLocks noChangeAspect="1" noChangeArrowheads="1"/>
          </p:cNvPicPr>
          <p:nvPr/>
        </p:nvPicPr>
        <p:blipFill>
          <a:blip r:embed="rId3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9706" y="4440404"/>
            <a:ext cx="1323976" cy="4762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47" name="Picture 23"/>
          <p:cNvPicPr>
            <a:picLocks noChangeAspect="1" noChangeArrowheads="1"/>
          </p:cNvPicPr>
          <p:nvPr/>
        </p:nvPicPr>
        <p:blipFill>
          <a:blip r:embed="rId3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612" y="5145323"/>
            <a:ext cx="2235200" cy="4857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48" name="Picture 24"/>
          <p:cNvPicPr>
            <a:picLocks noChangeAspect="1" noChangeArrowheads="1"/>
          </p:cNvPicPr>
          <p:nvPr/>
        </p:nvPicPr>
        <p:blipFill>
          <a:blip r:embed="rId3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1525" y="5017762"/>
            <a:ext cx="1670051"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49" name="Picture 25"/>
          <p:cNvPicPr>
            <a:picLocks noChangeAspect="1" noChangeArrowheads="1"/>
          </p:cNvPicPr>
          <p:nvPr/>
        </p:nvPicPr>
        <p:blipFill>
          <a:blip r:embed="rId3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401" y="5773890"/>
            <a:ext cx="1852613" cy="6223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51" name="Picture 27"/>
          <p:cNvPicPr>
            <a:picLocks noChangeAspect="1" noChangeArrowheads="1"/>
          </p:cNvPicPr>
          <p:nvPr/>
        </p:nvPicPr>
        <p:blipFill>
          <a:blip r:embed="rId3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9709" y="5902199"/>
            <a:ext cx="1543609" cy="36568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54" name="Picture 30" descr="logo"/>
          <p:cNvPicPr>
            <a:picLocks noChangeAspect="1" noChangeArrowheads="1"/>
          </p:cNvPicPr>
          <p:nvPr/>
        </p:nvPicPr>
        <p:blipFill>
          <a:blip r:embed="rId3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208" y="6840639"/>
            <a:ext cx="2036629" cy="53647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55" name="Picture 31"/>
          <p:cNvPicPr>
            <a:picLocks noChangeAspect="1" noChangeArrowheads="1"/>
          </p:cNvPicPr>
          <p:nvPr/>
        </p:nvPicPr>
        <p:blipFill>
          <a:blip r:embed="rId3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76194" y="7481815"/>
            <a:ext cx="1487488" cy="10969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56" name="Picture 32"/>
          <p:cNvPicPr>
            <a:picLocks noChangeAspect="1" noChangeArrowheads="1"/>
          </p:cNvPicPr>
          <p:nvPr/>
        </p:nvPicPr>
        <p:blipFill>
          <a:blip r:embed="rId3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76194" y="6378295"/>
            <a:ext cx="1060450" cy="5540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57" name="Picture 33"/>
          <p:cNvPicPr>
            <a:picLocks noChangeAspect="1" noChangeArrowheads="1"/>
          </p:cNvPicPr>
          <p:nvPr/>
        </p:nvPicPr>
        <p:blipFill>
          <a:blip r:embed="rId3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077" y="7799258"/>
            <a:ext cx="1195388" cy="787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58" name="Picture 34"/>
          <p:cNvPicPr>
            <a:picLocks noChangeAspect="1" noChangeArrowheads="1"/>
          </p:cNvPicPr>
          <p:nvPr/>
        </p:nvPicPr>
        <p:blipFill>
          <a:blip r:embed="rId4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43230" y="7983174"/>
            <a:ext cx="1700213" cy="817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59" name="Picture 35"/>
          <p:cNvPicPr>
            <a:picLocks noChangeAspect="1" noChangeArrowheads="1"/>
          </p:cNvPicPr>
          <p:nvPr/>
        </p:nvPicPr>
        <p:blipFill>
          <a:blip r:embed="rId4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87819" y="7326132"/>
            <a:ext cx="1620350" cy="41821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8097548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1000"/>
            <a:lum/>
          </a:blip>
          <a:srcRect/>
          <a:stretch>
            <a:fillRect t="-10000" b="-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8041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1000"/>
            <a:lum/>
          </a:blip>
          <a:srcRect/>
          <a:stretch>
            <a:fillRect t="-10000" b="-10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14350" y="1259632"/>
            <a:ext cx="5829300" cy="7416824"/>
          </a:xfrm>
        </p:spPr>
        <p:txBody>
          <a:bodyPr/>
          <a:lstStyle/>
          <a:p>
            <a:endParaRPr lang="fr-CA" sz="1050" dirty="0"/>
          </a:p>
        </p:txBody>
      </p:sp>
      <p:sp>
        <p:nvSpPr>
          <p:cNvPr id="3" name="Espace réservé du texte 2"/>
          <p:cNvSpPr>
            <a:spLocks noGrp="1"/>
          </p:cNvSpPr>
          <p:nvPr>
            <p:ph type="body" idx="1"/>
          </p:nvPr>
        </p:nvSpPr>
        <p:spPr>
          <a:xfrm>
            <a:off x="514350" y="467544"/>
            <a:ext cx="5829300" cy="396000"/>
          </a:xfrm>
        </p:spPr>
        <p:style>
          <a:lnRef idx="2">
            <a:schemeClr val="dk1"/>
          </a:lnRef>
          <a:fillRef idx="1">
            <a:schemeClr val="lt1"/>
          </a:fillRef>
          <a:effectRef idx="0">
            <a:schemeClr val="dk1"/>
          </a:effectRef>
          <a:fontRef idx="minor">
            <a:schemeClr val="dk1"/>
          </a:fontRef>
        </p:style>
        <p:txBody>
          <a:bodyPr anchor="ctr">
            <a:normAutofit lnSpcReduction="10000"/>
          </a:bodyPr>
          <a:lstStyle/>
          <a:p>
            <a:pPr algn="ctr"/>
            <a:r>
              <a:rPr lang="fr-CA" dirty="0" smtClean="0">
                <a:latin typeface="Berlin Sans FB" panose="020E0602020502020306" pitchFamily="34" charset="0"/>
              </a:rPr>
              <a:t>Mot du directeur général </a:t>
            </a:r>
            <a:endParaRPr lang="fr-CA" dirty="0">
              <a:latin typeface="Berlin Sans FB" panose="020E0602020502020306" pitchFamily="34" charset="0"/>
            </a:endParaRPr>
          </a:p>
        </p:txBody>
      </p:sp>
    </p:spTree>
    <p:extLst>
      <p:ext uri="{BB962C8B-B14F-4D97-AF65-F5344CB8AC3E}">
        <p14:creationId xmlns:p14="http://schemas.microsoft.com/office/powerpoint/2010/main" val="30232827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25772" y="384764"/>
            <a:ext cx="6858000" cy="400110"/>
          </a:xfrm>
          <a:prstGeom prst="rect">
            <a:avLst/>
          </a:prstGeom>
          <a:noFill/>
        </p:spPr>
        <p:txBody>
          <a:bodyPr wrap="square" rtlCol="0">
            <a:spAutoFit/>
          </a:bodyPr>
          <a:lstStyle/>
          <a:p>
            <a:pPr algn="ctr"/>
            <a:r>
              <a:rPr lang="fr-CA" sz="2000" dirty="0" smtClean="0">
                <a:solidFill>
                  <a:srgbClr val="000000"/>
                </a:solidFill>
                <a:latin typeface="Bauhaus 93" panose="04030905020B02020C02" pitchFamily="82" charset="0"/>
              </a:rPr>
              <a:t>Organigramme 2016-2017</a:t>
            </a:r>
          </a:p>
        </p:txBody>
      </p:sp>
      <p:sp>
        <p:nvSpPr>
          <p:cNvPr id="4" name="Rectangle à coins arrondis 25"/>
          <p:cNvSpPr/>
          <p:nvPr>
            <p:custDataLst>
              <p:tags r:id="rId2"/>
            </p:custDataLst>
          </p:nvPr>
        </p:nvSpPr>
        <p:spPr>
          <a:xfrm>
            <a:off x="1772816" y="1187624"/>
            <a:ext cx="3312368" cy="50405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ln/>
        </p:spPr>
        <p:style>
          <a:lnRef idx="2">
            <a:schemeClr val="dk1"/>
          </a:lnRef>
          <a:fillRef idx="1">
            <a:schemeClr val="lt1"/>
          </a:fillRef>
          <a:effectRef idx="0">
            <a:schemeClr val="dk1"/>
          </a:effectRef>
          <a:fontRef idx="minor">
            <a:schemeClr val="dk1"/>
          </a:fontRef>
        </p:style>
        <p:txBody>
          <a:bodyPr vert="horz" wrap="square" lIns="91440" tIns="45720" rIns="91440" bIns="45720" anchor="ctr" anchorCtr="1" compatLnSpc="1"/>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CA" sz="1400" i="0" u="none" strike="noStrike" kern="0" cap="none" spc="0" normalizeH="0" baseline="0" noProof="0" dirty="0">
                <a:ln>
                  <a:noFill/>
                </a:ln>
                <a:solidFill>
                  <a:srgbClr val="000000"/>
                </a:solidFill>
                <a:effectLst/>
                <a:uLnTx/>
                <a:uFillTx/>
                <a:latin typeface="Berlin Sans FB" panose="020E0602020502020306" pitchFamily="34" charset="0"/>
              </a:rPr>
              <a:t>Conseil d’administration</a:t>
            </a:r>
          </a:p>
        </p:txBody>
      </p:sp>
      <p:sp>
        <p:nvSpPr>
          <p:cNvPr id="5" name="Rectangle à coins arrondis 26"/>
          <p:cNvSpPr/>
          <p:nvPr>
            <p:custDataLst>
              <p:tags r:id="rId3"/>
            </p:custDataLst>
          </p:nvPr>
        </p:nvSpPr>
        <p:spPr>
          <a:xfrm>
            <a:off x="1942724" y="1907704"/>
            <a:ext cx="2972551" cy="504056"/>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ln/>
        </p:spPr>
        <p:style>
          <a:lnRef idx="2">
            <a:schemeClr val="dk1"/>
          </a:lnRef>
          <a:fillRef idx="1">
            <a:schemeClr val="lt1"/>
          </a:fillRef>
          <a:effectRef idx="0">
            <a:schemeClr val="dk1"/>
          </a:effectRef>
          <a:fontRef idx="minor">
            <a:schemeClr val="dk1"/>
          </a:fontRef>
        </p:style>
        <p:txBody>
          <a:bodyPr vert="horz" wrap="square" lIns="91440" tIns="45720" rIns="91440" bIns="45720" anchor="ctr" anchorCtr="1" compatLnSpc="1"/>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CA" sz="1200" b="1" i="0" u="none" strike="noStrike" kern="0" cap="none" spc="0" normalizeH="0" baseline="0" noProof="0" dirty="0">
                <a:ln>
                  <a:noFill/>
                </a:ln>
                <a:solidFill>
                  <a:srgbClr val="000000"/>
                </a:solidFill>
                <a:effectLst/>
                <a:uLnTx/>
                <a:uFillTx/>
                <a:latin typeface="Berlin Sans FB" panose="020E0602020502020306" pitchFamily="34" charset="0"/>
              </a:rPr>
              <a:t>Directeur Général</a:t>
            </a:r>
          </a:p>
          <a:p>
            <a:pPr marL="171450" marR="0" lvl="0" indent="-171450" algn="ctr" defTabSz="914400" eaLnBrk="1" fontAlgn="auto" latinLnBrk="0" hangingPunct="1">
              <a:lnSpc>
                <a:spcPct val="100000"/>
              </a:lnSpc>
              <a:spcBef>
                <a:spcPts val="0"/>
              </a:spcBef>
              <a:spcAft>
                <a:spcPts val="0"/>
              </a:spcAft>
              <a:buClrTx/>
              <a:buSzTx/>
              <a:buFont typeface="Wingdings" panose="05000000000000000000" pitchFamily="2" charset="2"/>
              <a:buChar char="v"/>
              <a:tabLst/>
              <a:defRPr sz="1800" b="0" i="0" u="none" strike="noStrike" kern="0" cap="none" spc="0" baseline="0">
                <a:solidFill>
                  <a:srgbClr val="000000"/>
                </a:solidFill>
                <a:uFillTx/>
              </a:defRPr>
            </a:pPr>
            <a:r>
              <a:rPr kumimoji="0" lang="fr-CA" sz="1200" b="0" i="0" u="none" strike="noStrike" kern="0" cap="none" spc="0" normalizeH="0" baseline="0" noProof="0" dirty="0">
                <a:ln>
                  <a:noFill/>
                </a:ln>
                <a:solidFill>
                  <a:srgbClr val="000000"/>
                </a:solidFill>
                <a:effectLst/>
                <a:uLnTx/>
                <a:uFillTx/>
                <a:latin typeface="Berlin Sans FB" panose="020E0602020502020306" pitchFamily="34" charset="0"/>
              </a:rPr>
              <a:t>Gilles Beauregard</a:t>
            </a:r>
          </a:p>
        </p:txBody>
      </p:sp>
      <p:sp>
        <p:nvSpPr>
          <p:cNvPr id="6" name="Rectangle à coins arrondis 27"/>
          <p:cNvSpPr/>
          <p:nvPr>
            <p:custDataLst>
              <p:tags r:id="rId4"/>
            </p:custDataLst>
          </p:nvPr>
        </p:nvSpPr>
        <p:spPr>
          <a:xfrm>
            <a:off x="2636912" y="2843319"/>
            <a:ext cx="1944216" cy="223273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ln/>
        </p:spPr>
        <p:style>
          <a:lnRef idx="2">
            <a:schemeClr val="dk1"/>
          </a:lnRef>
          <a:fillRef idx="1">
            <a:schemeClr val="lt1"/>
          </a:fillRef>
          <a:effectRef idx="0">
            <a:schemeClr val="dk1"/>
          </a:effectRef>
          <a:fontRef idx="minor">
            <a:schemeClr val="dk1"/>
          </a:fontRef>
        </p:style>
        <p:txBody>
          <a:bodyPr vert="horz" wrap="square" lIns="91440" tIns="45720" rIns="91440" bIns="45720" anchor="ctr" anchorCtr="1" compatLnSpc="1"/>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CA" sz="1200" b="1" i="0" u="none" strike="noStrike" kern="0" cap="none" spc="0" normalizeH="0" baseline="0" noProof="0" dirty="0" smtClean="0">
              <a:ln>
                <a:noFill/>
              </a:ln>
              <a:solidFill>
                <a:srgbClr val="000000"/>
              </a:solidFill>
              <a:effectLst/>
              <a:uLnTx/>
              <a:uFillTx/>
              <a:latin typeface="Berlin Sans FB" panose="020E0602020502020306"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fr-CA" sz="1200" b="1" kern="0" dirty="0" smtClean="0">
                <a:solidFill>
                  <a:srgbClr val="000000"/>
                </a:solidFill>
                <a:latin typeface="Berlin Sans FB" panose="020E0602020502020306" pitchFamily="34" charset="0"/>
              </a:rPr>
              <a:t>Responsable</a:t>
            </a:r>
            <a:r>
              <a:rPr kumimoji="0" lang="fr-CA" sz="1200" b="1" i="0" u="none" strike="noStrike" kern="0" cap="none" spc="0" normalizeH="0" baseline="0" noProof="0" dirty="0" smtClean="0">
                <a:ln>
                  <a:noFill/>
                </a:ln>
                <a:solidFill>
                  <a:srgbClr val="000000"/>
                </a:solidFill>
                <a:effectLst/>
                <a:uLnTx/>
                <a:uFillTx/>
                <a:latin typeface="Berlin Sans FB" panose="020E0602020502020306" pitchFamily="34" charset="0"/>
              </a:rPr>
              <a:t> </a:t>
            </a:r>
            <a:r>
              <a:rPr kumimoji="0" lang="fr-CA" sz="1200" b="1" i="0" u="none" strike="noStrike" kern="0" cap="none" spc="0" normalizeH="0" baseline="0" noProof="0" dirty="0">
                <a:ln>
                  <a:noFill/>
                </a:ln>
                <a:solidFill>
                  <a:srgbClr val="000000"/>
                </a:solidFill>
                <a:effectLst/>
                <a:uLnTx/>
                <a:uFillTx/>
                <a:latin typeface="Berlin Sans FB" panose="020E0602020502020306" pitchFamily="34" charset="0"/>
              </a:rPr>
              <a:t>administrative</a:t>
            </a:r>
          </a:p>
          <a:p>
            <a:pPr marL="171450" marR="0" lvl="0" indent="-171450" algn="ctr" defTabSz="914400" eaLnBrk="1" fontAlgn="auto" latinLnBrk="0" hangingPunct="1">
              <a:lnSpc>
                <a:spcPct val="100000"/>
              </a:lnSpc>
              <a:spcBef>
                <a:spcPts val="0"/>
              </a:spcBef>
              <a:spcAft>
                <a:spcPts val="0"/>
              </a:spcAft>
              <a:buClrTx/>
              <a:buSzTx/>
              <a:buFont typeface="Wingdings" panose="05000000000000000000" pitchFamily="2" charset="2"/>
              <a:buChar char="v"/>
              <a:tabLst/>
              <a:defRPr sz="1800" b="0" i="0" u="none" strike="noStrike" kern="0" cap="none" spc="0" baseline="0">
                <a:solidFill>
                  <a:srgbClr val="000000"/>
                </a:solidFill>
                <a:uFillTx/>
              </a:defRPr>
            </a:pPr>
            <a:r>
              <a:rPr lang="fr-CA" sz="1200" kern="0" dirty="0" smtClean="0">
                <a:solidFill>
                  <a:srgbClr val="000000"/>
                </a:solidFill>
                <a:latin typeface="Berlin Sans FB" panose="020E0602020502020306" pitchFamily="34" charset="0"/>
              </a:rPr>
              <a:t>Nathalie Béland</a:t>
            </a:r>
            <a:endParaRPr kumimoji="0" lang="fr-CA" sz="1200" b="0" i="0" u="none" strike="noStrike" kern="0" cap="none" spc="0" normalizeH="0" baseline="0" noProof="0" dirty="0" smtClean="0">
              <a:ln>
                <a:noFill/>
              </a:ln>
              <a:solidFill>
                <a:srgbClr val="000000"/>
              </a:solidFill>
              <a:effectLst/>
              <a:uLnTx/>
              <a:uFillTx/>
              <a:latin typeface="Berlin Sans FB" panose="020E0602020502020306"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CA" sz="1200" b="1" i="0" u="none" strike="noStrike" kern="0" cap="none" spc="0" normalizeH="0" baseline="0" noProof="0" dirty="0">
                <a:ln>
                  <a:noFill/>
                </a:ln>
                <a:solidFill>
                  <a:srgbClr val="000000"/>
                </a:solidFill>
                <a:effectLst/>
                <a:uLnTx/>
                <a:uFillTx/>
                <a:latin typeface="Berlin Sans FB" panose="020E0602020502020306" pitchFamily="34" charset="0"/>
              </a:rPr>
              <a:t>Agente administrative</a:t>
            </a:r>
          </a:p>
          <a:p>
            <a:pPr marL="171450" marR="0" lvl="0" indent="-171450" algn="ctr" defTabSz="914400" eaLnBrk="1" fontAlgn="auto" latinLnBrk="0" hangingPunct="1">
              <a:lnSpc>
                <a:spcPct val="100000"/>
              </a:lnSpc>
              <a:spcBef>
                <a:spcPts val="0"/>
              </a:spcBef>
              <a:spcAft>
                <a:spcPts val="0"/>
              </a:spcAft>
              <a:buClrTx/>
              <a:buSzTx/>
              <a:buFont typeface="Wingdings" panose="05000000000000000000" pitchFamily="2" charset="2"/>
              <a:buChar char="v"/>
              <a:tabLst/>
              <a:defRPr sz="1800" b="0" i="0" u="none" strike="noStrike" kern="0" cap="none" spc="0" baseline="0">
                <a:solidFill>
                  <a:srgbClr val="000000"/>
                </a:solidFill>
                <a:uFillTx/>
              </a:defRPr>
            </a:pPr>
            <a:r>
              <a:rPr lang="fr-CA" sz="1200" kern="0" dirty="0" err="1" smtClean="0">
                <a:solidFill>
                  <a:srgbClr val="000000"/>
                </a:solidFill>
                <a:latin typeface="Berlin Sans FB" panose="020E0602020502020306" pitchFamily="34" charset="0"/>
              </a:rPr>
              <a:t>Liliana</a:t>
            </a:r>
            <a:r>
              <a:rPr lang="fr-CA" sz="1200" kern="0" dirty="0" smtClean="0">
                <a:solidFill>
                  <a:srgbClr val="000000"/>
                </a:solidFill>
                <a:latin typeface="Berlin Sans FB" panose="020E0602020502020306" pitchFamily="34" charset="0"/>
              </a:rPr>
              <a:t> Lopez </a:t>
            </a:r>
            <a:r>
              <a:rPr lang="fr-CA" sz="1200" kern="0" dirty="0" err="1" smtClean="0">
                <a:solidFill>
                  <a:srgbClr val="000000"/>
                </a:solidFill>
                <a:latin typeface="Berlin Sans FB" panose="020E0602020502020306" pitchFamily="34" charset="0"/>
              </a:rPr>
              <a:t>Rubio</a:t>
            </a:r>
            <a:endParaRPr kumimoji="0" lang="fr-CA" sz="1200" b="0" i="0" u="none" strike="noStrike" kern="0" cap="none" spc="0" normalizeH="0" baseline="0" noProof="0" dirty="0">
              <a:ln>
                <a:noFill/>
              </a:ln>
              <a:solidFill>
                <a:srgbClr val="000000"/>
              </a:solidFill>
              <a:effectLst/>
              <a:uLnTx/>
              <a:uFillTx/>
              <a:latin typeface="Berlin Sans FB" panose="020E0602020502020306"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fr-CA" sz="1200" b="1" kern="0" dirty="0" smtClean="0">
                <a:solidFill>
                  <a:srgbClr val="000000"/>
                </a:solidFill>
                <a:latin typeface="Berlin Sans FB" panose="020E0602020502020306" pitchFamily="34" charset="0"/>
              </a:rPr>
              <a:t>Consultante en comptabilité</a:t>
            </a:r>
          </a:p>
          <a:p>
            <a:pPr marL="171450" marR="0" lvl="0" indent="-171450" algn="ctr" defTabSz="914400" eaLnBrk="1" fontAlgn="auto" latinLnBrk="0" hangingPunct="1">
              <a:lnSpc>
                <a:spcPct val="100000"/>
              </a:lnSpc>
              <a:spcBef>
                <a:spcPts val="0"/>
              </a:spcBef>
              <a:spcAft>
                <a:spcPts val="0"/>
              </a:spcAft>
              <a:buClrTx/>
              <a:buSzTx/>
              <a:buFont typeface="Wingdings" panose="05000000000000000000" pitchFamily="2" charset="2"/>
              <a:buChar char="v"/>
              <a:tabLst/>
              <a:defRPr sz="1800" b="0" i="0" u="none" strike="noStrike" kern="0" cap="none" spc="0" baseline="0">
                <a:solidFill>
                  <a:srgbClr val="000000"/>
                </a:solidFill>
                <a:uFillTx/>
              </a:defRPr>
            </a:pPr>
            <a:r>
              <a:rPr kumimoji="0" lang="fr-CA" sz="1200" b="0" i="0" u="none" strike="noStrike" kern="0" cap="none" spc="0" normalizeH="0" baseline="0" noProof="0" dirty="0" smtClean="0">
                <a:ln>
                  <a:noFill/>
                </a:ln>
                <a:solidFill>
                  <a:srgbClr val="000000"/>
                </a:solidFill>
                <a:effectLst/>
                <a:uLnTx/>
                <a:uFillTx/>
                <a:latin typeface="Berlin Sans FB" panose="020E0602020502020306" pitchFamily="34" charset="0"/>
              </a:rPr>
              <a:t>Monique Demers</a:t>
            </a:r>
            <a:endParaRPr kumimoji="0" lang="fr-CA" sz="1200" b="0" i="0" u="none" strike="noStrike" kern="0" cap="none" spc="0" normalizeH="0" baseline="0" noProof="0" dirty="0">
              <a:ln>
                <a:noFill/>
              </a:ln>
              <a:solidFill>
                <a:srgbClr val="000000"/>
              </a:solidFill>
              <a:effectLst/>
              <a:uLnTx/>
              <a:uFillTx/>
              <a:latin typeface="Berlin Sans FB" panose="020E0602020502020306"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CA" sz="1200" b="0" i="0" u="none" strike="noStrike" kern="0" cap="none" spc="0" normalizeH="0" baseline="0" noProof="0" dirty="0">
              <a:ln>
                <a:noFill/>
              </a:ln>
              <a:solidFill>
                <a:prstClr val="black">
                  <a:lumMod val="65000"/>
                  <a:lumOff val="35000"/>
                </a:prstClr>
              </a:solidFill>
              <a:effectLst/>
              <a:uLnTx/>
              <a:uFillTx/>
              <a:latin typeface="Myriad Pro" pitchFamily="34" charset="0"/>
            </a:endParaRPr>
          </a:p>
        </p:txBody>
      </p:sp>
      <p:sp>
        <p:nvSpPr>
          <p:cNvPr id="7" name="Rectangle à coins arrondis 29"/>
          <p:cNvSpPr/>
          <p:nvPr>
            <p:custDataLst>
              <p:tags r:id="rId5"/>
            </p:custDataLst>
          </p:nvPr>
        </p:nvSpPr>
        <p:spPr>
          <a:xfrm>
            <a:off x="188640" y="2836523"/>
            <a:ext cx="2367152" cy="123142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ln/>
        </p:spPr>
        <p:style>
          <a:lnRef idx="2">
            <a:schemeClr val="dk1"/>
          </a:lnRef>
          <a:fillRef idx="1">
            <a:schemeClr val="lt1"/>
          </a:fillRef>
          <a:effectRef idx="0">
            <a:schemeClr val="dk1"/>
          </a:effectRef>
          <a:fontRef idx="minor">
            <a:schemeClr val="dk1"/>
          </a:fontRef>
        </p:style>
        <p:txBody>
          <a:bodyPr vert="horz" wrap="square" lIns="91440" tIns="45720" rIns="91440" bIns="45720" anchor="ctr" anchorCtr="1" compatLnSpc="1"/>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CA" sz="1200" b="1" i="0" u="none" strike="noStrike" kern="0" cap="none" spc="0" normalizeH="0" baseline="0" noProof="0" dirty="0">
                <a:ln>
                  <a:noFill/>
                </a:ln>
                <a:solidFill>
                  <a:srgbClr val="000000"/>
                </a:solidFill>
                <a:effectLst/>
                <a:uLnTx/>
                <a:uFillTx/>
                <a:latin typeface="Berlin Sans FB" panose="020E0602020502020306" pitchFamily="34" charset="0"/>
              </a:rPr>
              <a:t>Coordonnatrice clinique  du centre de jour / site fixe et du programme travail de rue</a:t>
            </a:r>
          </a:p>
          <a:p>
            <a:pPr marL="171450" marR="0" lvl="0" indent="-171450" algn="ctr" defTabSz="914400" eaLnBrk="1" fontAlgn="auto" latinLnBrk="0" hangingPunct="1">
              <a:lnSpc>
                <a:spcPct val="100000"/>
              </a:lnSpc>
              <a:spcBef>
                <a:spcPts val="0"/>
              </a:spcBef>
              <a:spcAft>
                <a:spcPts val="0"/>
              </a:spcAft>
              <a:buClrTx/>
              <a:buSzTx/>
              <a:buFont typeface="Wingdings" panose="05000000000000000000" pitchFamily="2" charset="2"/>
              <a:buChar char="v"/>
              <a:tabLst/>
              <a:defRPr sz="1800" b="0" i="0" u="none" strike="noStrike" kern="0" cap="none" spc="0" baseline="0">
                <a:solidFill>
                  <a:srgbClr val="000000"/>
                </a:solidFill>
                <a:uFillTx/>
              </a:defRPr>
            </a:pPr>
            <a:r>
              <a:rPr kumimoji="0" lang="fr-CA" sz="1200" b="0" i="0" u="none" strike="noStrike" kern="0" cap="none" spc="0" normalizeH="0" baseline="0" noProof="0" dirty="0">
                <a:ln>
                  <a:noFill/>
                </a:ln>
                <a:solidFill>
                  <a:srgbClr val="000000"/>
                </a:solidFill>
                <a:effectLst/>
                <a:uLnTx/>
                <a:uFillTx/>
                <a:latin typeface="Berlin Sans FB" panose="020E0602020502020306" pitchFamily="34" charset="0"/>
              </a:rPr>
              <a:t>Anne-Marie </a:t>
            </a:r>
            <a:r>
              <a:rPr kumimoji="0" lang="fr-CA" sz="1200" b="0" i="0" u="none" strike="noStrike" kern="0" cap="none" spc="0" normalizeH="0" baseline="0" noProof="0" dirty="0" err="1" smtClean="0">
                <a:ln>
                  <a:noFill/>
                </a:ln>
                <a:solidFill>
                  <a:srgbClr val="000000"/>
                </a:solidFill>
                <a:effectLst/>
                <a:uLnTx/>
                <a:uFillTx/>
                <a:latin typeface="Berlin Sans FB" panose="020E0602020502020306" pitchFamily="34" charset="0"/>
              </a:rPr>
              <a:t>Guilbault</a:t>
            </a:r>
            <a:endParaRPr kumimoji="0" lang="fr-CA" sz="1200" b="0" i="0" u="none" strike="noStrike" kern="0" cap="none" spc="0" normalizeH="0" baseline="0" noProof="0" dirty="0">
              <a:ln>
                <a:noFill/>
              </a:ln>
              <a:solidFill>
                <a:srgbClr val="000000"/>
              </a:solidFill>
              <a:effectLst/>
              <a:uLnTx/>
              <a:uFillTx/>
              <a:latin typeface="Berlin Sans FB" panose="020E0602020502020306" pitchFamily="34" charset="0"/>
            </a:endParaRPr>
          </a:p>
        </p:txBody>
      </p:sp>
      <p:sp>
        <p:nvSpPr>
          <p:cNvPr id="8" name="Rectangle à coins arrondis 30"/>
          <p:cNvSpPr/>
          <p:nvPr>
            <p:custDataLst>
              <p:tags r:id="rId6"/>
            </p:custDataLst>
          </p:nvPr>
        </p:nvSpPr>
        <p:spPr>
          <a:xfrm>
            <a:off x="4689138" y="2462402"/>
            <a:ext cx="1908214" cy="1389518"/>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ln/>
        </p:spPr>
        <p:style>
          <a:lnRef idx="2">
            <a:schemeClr val="dk1"/>
          </a:lnRef>
          <a:fillRef idx="1">
            <a:schemeClr val="lt1"/>
          </a:fillRef>
          <a:effectRef idx="0">
            <a:schemeClr val="dk1"/>
          </a:effectRef>
          <a:fontRef idx="minor">
            <a:schemeClr val="dk1"/>
          </a:fontRef>
        </p:style>
        <p:txBody>
          <a:bodyPr vert="horz" wrap="square" lIns="91440" tIns="45720" rIns="91440" bIns="45720" anchor="ctr" anchorCtr="1" compatLnSpc="1"/>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CA" sz="1200" b="1" i="0" u="none" strike="noStrike" kern="0" cap="none" spc="0" normalizeH="0" baseline="0" noProof="0" dirty="0">
                <a:ln>
                  <a:noFill/>
                </a:ln>
                <a:solidFill>
                  <a:srgbClr val="000000"/>
                </a:solidFill>
                <a:effectLst/>
                <a:uLnTx/>
                <a:uFillTx/>
                <a:latin typeface="Berlin Sans FB" panose="020E0602020502020306" pitchFamily="34" charset="0"/>
              </a:rPr>
              <a:t>Coordonnateur du programme TAPAJ et du programme travail de milieu</a:t>
            </a:r>
          </a:p>
          <a:p>
            <a:pPr marL="171450" marR="0" lvl="0" indent="-171450" algn="ctr" defTabSz="914400" eaLnBrk="1" fontAlgn="auto" latinLnBrk="0" hangingPunct="1">
              <a:lnSpc>
                <a:spcPct val="100000"/>
              </a:lnSpc>
              <a:spcBef>
                <a:spcPts val="0"/>
              </a:spcBef>
              <a:spcAft>
                <a:spcPts val="0"/>
              </a:spcAft>
              <a:buClrTx/>
              <a:buSzTx/>
              <a:buFont typeface="Wingdings" panose="05000000000000000000" pitchFamily="2" charset="2"/>
              <a:buChar char="v"/>
              <a:tabLst/>
              <a:defRPr sz="1800" b="0" i="0" u="none" strike="noStrike" kern="0" cap="none" spc="0" baseline="0">
                <a:solidFill>
                  <a:srgbClr val="000000"/>
                </a:solidFill>
                <a:uFillTx/>
              </a:defRPr>
            </a:pPr>
            <a:r>
              <a:rPr kumimoji="0" lang="fr-CA" sz="1200" i="0" u="none" strike="noStrike" kern="0" cap="none" spc="0" normalizeH="0" baseline="0" noProof="0" dirty="0" smtClean="0">
                <a:ln>
                  <a:noFill/>
                </a:ln>
                <a:solidFill>
                  <a:srgbClr val="000000"/>
                </a:solidFill>
                <a:effectLst/>
                <a:uLnTx/>
                <a:uFillTx/>
                <a:latin typeface="Berlin Sans FB" panose="020E0602020502020306" pitchFamily="34" charset="0"/>
              </a:rPr>
              <a:t>Jean-Denis Mahoney</a:t>
            </a:r>
            <a:endParaRPr kumimoji="0" lang="fr-CA" sz="1200" i="0" u="none" strike="noStrike" kern="0" cap="none" spc="0" normalizeH="0" baseline="0" noProof="0" dirty="0">
              <a:ln>
                <a:noFill/>
              </a:ln>
              <a:solidFill>
                <a:srgbClr val="000000"/>
              </a:solidFill>
              <a:effectLst/>
              <a:uLnTx/>
              <a:uFillTx/>
              <a:latin typeface="Berlin Sans FB" panose="020E0602020502020306" pitchFamily="34" charset="0"/>
            </a:endParaRPr>
          </a:p>
        </p:txBody>
      </p:sp>
      <p:sp>
        <p:nvSpPr>
          <p:cNvPr id="9" name="Rectangle à coins arrondis 31"/>
          <p:cNvSpPr/>
          <p:nvPr>
            <p:custDataLst>
              <p:tags r:id="rId7"/>
            </p:custDataLst>
          </p:nvPr>
        </p:nvSpPr>
        <p:spPr>
          <a:xfrm>
            <a:off x="188640" y="4427984"/>
            <a:ext cx="2160240" cy="172819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ln/>
        </p:spPr>
        <p:style>
          <a:lnRef idx="2">
            <a:schemeClr val="dk1"/>
          </a:lnRef>
          <a:fillRef idx="1">
            <a:schemeClr val="lt1"/>
          </a:fillRef>
          <a:effectRef idx="0">
            <a:schemeClr val="dk1"/>
          </a:effectRef>
          <a:fontRef idx="minor">
            <a:schemeClr val="dk1"/>
          </a:fontRef>
        </p:style>
        <p:txBody>
          <a:bodyPr vert="horz" wrap="square" lIns="91440" tIns="45720" rIns="91440" bIns="45720" anchor="ctr" anchorCtr="1" compatLnSpc="1"/>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CA" sz="1200" b="1" i="0" u="none" strike="noStrike" kern="0" cap="none" spc="0" normalizeH="0" baseline="0" noProof="0" dirty="0">
                <a:ln>
                  <a:noFill/>
                </a:ln>
                <a:solidFill>
                  <a:srgbClr val="000000"/>
                </a:solidFill>
                <a:effectLst/>
                <a:uLnTx/>
                <a:uFillTx/>
                <a:latin typeface="Berlin Sans FB" panose="020E0602020502020306" pitchFamily="34" charset="0"/>
              </a:rPr>
              <a:t>Intervenants</a:t>
            </a:r>
          </a:p>
          <a:p>
            <a:pPr marL="171450" marR="0" lvl="0" indent="-171450" algn="ctr" defTabSz="914400" eaLnBrk="1" fontAlgn="auto" latinLnBrk="0" hangingPunct="1">
              <a:lnSpc>
                <a:spcPct val="100000"/>
              </a:lnSpc>
              <a:spcBef>
                <a:spcPts val="0"/>
              </a:spcBef>
              <a:spcAft>
                <a:spcPts val="0"/>
              </a:spcAft>
              <a:buClrTx/>
              <a:buSzTx/>
              <a:buFont typeface="Wingdings" panose="05000000000000000000" pitchFamily="2" charset="2"/>
              <a:buChar char="v"/>
              <a:tabLst/>
              <a:defRPr sz="1800" b="0" i="0" u="none" strike="noStrike" kern="0" cap="none" spc="0" baseline="0">
                <a:solidFill>
                  <a:srgbClr val="000000"/>
                </a:solidFill>
                <a:uFillTx/>
              </a:defRPr>
            </a:pPr>
            <a:r>
              <a:rPr kumimoji="0" lang="fr-CA" sz="1200" b="0" i="0" u="none" strike="noStrike" kern="0" cap="none" spc="0" normalizeH="0" baseline="0" noProof="0" dirty="0">
                <a:ln>
                  <a:noFill/>
                </a:ln>
                <a:solidFill>
                  <a:srgbClr val="000000"/>
                </a:solidFill>
                <a:effectLst/>
                <a:uLnTx/>
                <a:uFillTx/>
                <a:latin typeface="Berlin Sans FB" panose="020E0602020502020306" pitchFamily="34" charset="0"/>
              </a:rPr>
              <a:t>Nathalie Gagnon</a:t>
            </a:r>
          </a:p>
          <a:p>
            <a:pPr marL="171450" marR="0" lvl="0" indent="-171450" algn="ctr" defTabSz="914400" eaLnBrk="1" fontAlgn="auto" latinLnBrk="0" hangingPunct="1">
              <a:lnSpc>
                <a:spcPct val="100000"/>
              </a:lnSpc>
              <a:spcBef>
                <a:spcPts val="0"/>
              </a:spcBef>
              <a:spcAft>
                <a:spcPts val="0"/>
              </a:spcAft>
              <a:buClrTx/>
              <a:buSzTx/>
              <a:buFont typeface="Wingdings" panose="05000000000000000000" pitchFamily="2" charset="2"/>
              <a:buChar char="v"/>
              <a:tabLst/>
              <a:defRPr sz="1800" b="0" i="0" u="none" strike="noStrike" kern="0" cap="none" spc="0" baseline="0">
                <a:solidFill>
                  <a:srgbClr val="000000"/>
                </a:solidFill>
                <a:uFillTx/>
              </a:defRPr>
            </a:pPr>
            <a:r>
              <a:rPr kumimoji="0" lang="fr-CA" sz="1200" b="0" i="0" u="none" strike="noStrike" kern="0" cap="none" spc="0" normalizeH="0" baseline="0" noProof="0" dirty="0">
                <a:ln>
                  <a:noFill/>
                </a:ln>
                <a:solidFill>
                  <a:srgbClr val="000000"/>
                </a:solidFill>
                <a:effectLst/>
                <a:uLnTx/>
                <a:uFillTx/>
                <a:latin typeface="Berlin Sans FB" panose="020E0602020502020306" pitchFamily="34" charset="0"/>
              </a:rPr>
              <a:t>Céline Gravel</a:t>
            </a:r>
          </a:p>
          <a:p>
            <a:pPr marL="171450" marR="0" lvl="0" indent="-171450" algn="ctr" defTabSz="914400" eaLnBrk="1" fontAlgn="auto" latinLnBrk="0" hangingPunct="1">
              <a:lnSpc>
                <a:spcPct val="100000"/>
              </a:lnSpc>
              <a:spcBef>
                <a:spcPts val="0"/>
              </a:spcBef>
              <a:spcAft>
                <a:spcPts val="0"/>
              </a:spcAft>
              <a:buClrTx/>
              <a:buSzTx/>
              <a:buFont typeface="Wingdings" panose="05000000000000000000" pitchFamily="2" charset="2"/>
              <a:buChar char="v"/>
              <a:tabLst/>
              <a:defRPr sz="1800" b="0" i="0" u="none" strike="noStrike" kern="0" cap="none" spc="0" baseline="0">
                <a:solidFill>
                  <a:srgbClr val="000000"/>
                </a:solidFill>
                <a:uFillTx/>
              </a:defRPr>
            </a:pPr>
            <a:r>
              <a:rPr kumimoji="0" lang="fr-CA" sz="1200" b="0" i="0" u="none" strike="noStrike" kern="0" cap="none" spc="0" normalizeH="0" baseline="0" noProof="0" dirty="0">
                <a:ln>
                  <a:noFill/>
                </a:ln>
                <a:solidFill>
                  <a:srgbClr val="000000"/>
                </a:solidFill>
                <a:effectLst/>
                <a:uLnTx/>
                <a:uFillTx/>
                <a:latin typeface="Berlin Sans FB" panose="020E0602020502020306" pitchFamily="34" charset="0"/>
              </a:rPr>
              <a:t>Louis-Philippe Poisson</a:t>
            </a:r>
          </a:p>
          <a:p>
            <a:pPr marL="171450" marR="0" lvl="0" indent="-171450" algn="ctr" defTabSz="914400" eaLnBrk="1" fontAlgn="auto" latinLnBrk="0" hangingPunct="1">
              <a:lnSpc>
                <a:spcPct val="100000"/>
              </a:lnSpc>
              <a:spcBef>
                <a:spcPts val="0"/>
              </a:spcBef>
              <a:spcAft>
                <a:spcPts val="0"/>
              </a:spcAft>
              <a:buClrTx/>
              <a:buSzTx/>
              <a:buFont typeface="Wingdings" panose="05000000000000000000" pitchFamily="2" charset="2"/>
              <a:buChar char="v"/>
              <a:tabLst/>
              <a:defRPr sz="1800" b="0" i="0" u="none" strike="noStrike" kern="0" cap="none" spc="0" baseline="0">
                <a:solidFill>
                  <a:srgbClr val="000000"/>
                </a:solidFill>
                <a:uFillTx/>
              </a:defRPr>
            </a:pPr>
            <a:r>
              <a:rPr kumimoji="0" lang="fr-CA" sz="1200" b="0" i="0" u="none" strike="noStrike" kern="0" cap="none" spc="0" normalizeH="0" baseline="0" noProof="0" dirty="0" err="1" smtClean="0">
                <a:ln>
                  <a:noFill/>
                </a:ln>
                <a:solidFill>
                  <a:srgbClr val="000000"/>
                </a:solidFill>
                <a:effectLst/>
                <a:uLnTx/>
                <a:uFillTx/>
                <a:latin typeface="Berlin Sans FB" panose="020E0602020502020306" pitchFamily="34" charset="0"/>
              </a:rPr>
              <a:t>Noémi</a:t>
            </a:r>
            <a:r>
              <a:rPr kumimoji="0" lang="fr-CA" sz="1200" b="0" i="0" u="none" strike="noStrike" kern="0" cap="none" spc="0" normalizeH="0" baseline="0" noProof="0" dirty="0" smtClean="0">
                <a:ln>
                  <a:noFill/>
                </a:ln>
                <a:solidFill>
                  <a:srgbClr val="000000"/>
                </a:solidFill>
                <a:effectLst/>
                <a:uLnTx/>
                <a:uFillTx/>
                <a:latin typeface="Berlin Sans FB" panose="020E0602020502020306" pitchFamily="34" charset="0"/>
              </a:rPr>
              <a:t>-Maxime Lutz</a:t>
            </a:r>
          </a:p>
          <a:p>
            <a:pPr marL="171450" marR="0" lvl="0" indent="-171450" algn="ctr" defTabSz="914400" eaLnBrk="1" fontAlgn="auto" latinLnBrk="0" hangingPunct="1">
              <a:lnSpc>
                <a:spcPct val="100000"/>
              </a:lnSpc>
              <a:spcBef>
                <a:spcPts val="0"/>
              </a:spcBef>
              <a:spcAft>
                <a:spcPts val="0"/>
              </a:spcAft>
              <a:buClrTx/>
              <a:buSzTx/>
              <a:buFont typeface="Wingdings" panose="05000000000000000000" pitchFamily="2" charset="2"/>
              <a:buChar char="v"/>
              <a:tabLst/>
              <a:defRPr sz="1800" b="0" i="0" u="none" strike="noStrike" kern="0" cap="none" spc="0" baseline="0">
                <a:solidFill>
                  <a:srgbClr val="000000"/>
                </a:solidFill>
                <a:uFillTx/>
              </a:defRPr>
            </a:pPr>
            <a:r>
              <a:rPr lang="fr-CA" sz="1200" kern="0" dirty="0" smtClean="0">
                <a:solidFill>
                  <a:srgbClr val="000000"/>
                </a:solidFill>
                <a:latin typeface="Berlin Sans FB" panose="020E0602020502020306" pitchFamily="34" charset="0"/>
              </a:rPr>
              <a:t>Maria </a:t>
            </a:r>
            <a:r>
              <a:rPr lang="fr-CA" sz="1200" kern="0" dirty="0" err="1" smtClean="0">
                <a:solidFill>
                  <a:srgbClr val="000000"/>
                </a:solidFill>
                <a:latin typeface="Berlin Sans FB" panose="020E0602020502020306" pitchFamily="34" charset="0"/>
              </a:rPr>
              <a:t>Olaru</a:t>
            </a:r>
            <a:endParaRPr kumimoji="0" lang="fr-CA" sz="1200" b="0" i="0" u="none" strike="noStrike" kern="0" cap="none" spc="0" normalizeH="0" baseline="0" noProof="0" dirty="0">
              <a:ln>
                <a:noFill/>
              </a:ln>
              <a:solidFill>
                <a:srgbClr val="000000"/>
              </a:solidFill>
              <a:effectLst/>
              <a:uLnTx/>
              <a:uFillTx/>
              <a:latin typeface="Berlin Sans FB" panose="020E0602020502020306"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CA" sz="1200" b="1" i="0" u="none" strike="noStrike" kern="0" cap="none" spc="0" normalizeH="0" baseline="0" noProof="0" dirty="0" smtClean="0">
                <a:ln>
                  <a:noFill/>
                </a:ln>
                <a:solidFill>
                  <a:srgbClr val="000000"/>
                </a:solidFill>
                <a:effectLst/>
                <a:uLnTx/>
                <a:uFillTx/>
                <a:latin typeface="Berlin Sans FB" panose="020E0602020502020306" pitchFamily="34" charset="0"/>
              </a:rPr>
              <a:t>Et </a:t>
            </a:r>
            <a:r>
              <a:rPr kumimoji="0" lang="fr-CA" sz="1200" b="1" i="0" u="none" strike="noStrike" kern="0" cap="none" spc="0" normalizeH="0" baseline="0" noProof="0" dirty="0">
                <a:ln>
                  <a:noFill/>
                </a:ln>
                <a:solidFill>
                  <a:srgbClr val="000000"/>
                </a:solidFill>
                <a:effectLst/>
                <a:uLnTx/>
                <a:uFillTx/>
                <a:latin typeface="Berlin Sans FB" panose="020E0602020502020306" pitchFamily="34" charset="0"/>
              </a:rPr>
              <a:t>liste de rappel</a:t>
            </a:r>
          </a:p>
        </p:txBody>
      </p:sp>
      <p:sp>
        <p:nvSpPr>
          <p:cNvPr id="10" name="Rectangle à coins arrondis 32"/>
          <p:cNvSpPr/>
          <p:nvPr>
            <p:custDataLst>
              <p:tags r:id="rId8"/>
            </p:custDataLst>
          </p:nvPr>
        </p:nvSpPr>
        <p:spPr>
          <a:xfrm>
            <a:off x="188640" y="6444208"/>
            <a:ext cx="2376264" cy="136815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ln/>
        </p:spPr>
        <p:style>
          <a:lnRef idx="2">
            <a:schemeClr val="dk1"/>
          </a:lnRef>
          <a:fillRef idx="1">
            <a:schemeClr val="lt1"/>
          </a:fillRef>
          <a:effectRef idx="0">
            <a:schemeClr val="dk1"/>
          </a:effectRef>
          <a:fontRef idx="minor">
            <a:schemeClr val="dk1"/>
          </a:fontRef>
        </p:style>
        <p:txBody>
          <a:bodyPr vert="horz" wrap="square" lIns="91440" tIns="45720" rIns="91440" bIns="45720" anchor="ctr" anchorCtr="1" compatLnSpc="1"/>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CA" sz="1200" b="1" i="0" u="none" strike="noStrike" kern="0" cap="none" spc="0" normalizeH="0" baseline="0" noProof="0" dirty="0">
                <a:ln>
                  <a:noFill/>
                </a:ln>
                <a:solidFill>
                  <a:srgbClr val="000000"/>
                </a:solidFill>
                <a:effectLst/>
                <a:uLnTx/>
                <a:uFillTx/>
                <a:latin typeface="Berlin Sans FB" panose="020E0602020502020306" pitchFamily="34" charset="0"/>
              </a:rPr>
              <a:t>Travailleurs de rue</a:t>
            </a:r>
            <a:endParaRPr kumimoji="0" lang="fr-CA" sz="1200" b="0" i="0" u="none" strike="noStrike" kern="0" cap="none" spc="0" normalizeH="0" baseline="0" noProof="0" dirty="0">
              <a:ln>
                <a:noFill/>
              </a:ln>
              <a:solidFill>
                <a:srgbClr val="000000"/>
              </a:solidFill>
              <a:effectLst/>
              <a:uLnTx/>
              <a:uFillTx/>
              <a:latin typeface="Berlin Sans FB" panose="020E0602020502020306" pitchFamily="34" charset="0"/>
            </a:endParaRPr>
          </a:p>
          <a:p>
            <a:pPr marL="171450" marR="0" lvl="0" indent="-171450" algn="ctr" defTabSz="914400" eaLnBrk="1" fontAlgn="auto" latinLnBrk="0" hangingPunct="1">
              <a:lnSpc>
                <a:spcPct val="100000"/>
              </a:lnSpc>
              <a:spcBef>
                <a:spcPts val="0"/>
              </a:spcBef>
              <a:spcAft>
                <a:spcPts val="0"/>
              </a:spcAft>
              <a:buClrTx/>
              <a:buSzTx/>
              <a:buFont typeface="Wingdings" panose="05000000000000000000" pitchFamily="2" charset="2"/>
              <a:buChar char="v"/>
              <a:tabLst/>
              <a:defRPr sz="1800" b="0" i="0" u="none" strike="noStrike" kern="0" cap="none" spc="0" baseline="0">
                <a:solidFill>
                  <a:srgbClr val="000000"/>
                </a:solidFill>
                <a:uFillTx/>
              </a:defRPr>
            </a:pPr>
            <a:r>
              <a:rPr kumimoji="0" lang="fr-CA" sz="1200" b="0" i="0" u="none" strike="noStrike" kern="0" cap="none" spc="0" normalizeH="0" baseline="0" noProof="0" dirty="0" smtClean="0">
                <a:ln>
                  <a:noFill/>
                </a:ln>
                <a:solidFill>
                  <a:srgbClr val="000000"/>
                </a:solidFill>
                <a:effectLst/>
                <a:uLnTx/>
                <a:uFillTx/>
                <a:latin typeface="Berlin Sans FB" panose="020E0602020502020306" pitchFamily="34" charset="0"/>
              </a:rPr>
              <a:t>Alicia </a:t>
            </a:r>
            <a:r>
              <a:rPr kumimoji="0" lang="fr-CA" sz="1200" b="0" i="0" u="none" strike="noStrike" kern="0" cap="none" spc="0" normalizeH="0" baseline="0" noProof="0" dirty="0">
                <a:ln>
                  <a:noFill/>
                </a:ln>
                <a:solidFill>
                  <a:srgbClr val="000000"/>
                </a:solidFill>
                <a:effectLst/>
                <a:uLnTx/>
                <a:uFillTx/>
                <a:latin typeface="Berlin Sans FB" panose="020E0602020502020306" pitchFamily="34" charset="0"/>
              </a:rPr>
              <a:t>Élizabeth Morales</a:t>
            </a:r>
          </a:p>
          <a:p>
            <a:pPr marL="171450" marR="0" lvl="0" indent="-171450" algn="ctr" defTabSz="914400" eaLnBrk="1" fontAlgn="auto" latinLnBrk="0" hangingPunct="1">
              <a:lnSpc>
                <a:spcPct val="100000"/>
              </a:lnSpc>
              <a:spcBef>
                <a:spcPts val="0"/>
              </a:spcBef>
              <a:spcAft>
                <a:spcPts val="0"/>
              </a:spcAft>
              <a:buClrTx/>
              <a:buSzTx/>
              <a:buFont typeface="Wingdings" panose="05000000000000000000" pitchFamily="2" charset="2"/>
              <a:buChar char="v"/>
              <a:tabLst/>
              <a:defRPr sz="1800" b="0" i="0" u="none" strike="noStrike" kern="0" cap="none" spc="0" baseline="0">
                <a:solidFill>
                  <a:srgbClr val="000000"/>
                </a:solidFill>
                <a:uFillTx/>
              </a:defRPr>
            </a:pPr>
            <a:r>
              <a:rPr kumimoji="0" lang="fr-CA" sz="1200" b="0" i="0" u="none" strike="noStrike" kern="0" cap="none" spc="0" normalizeH="0" baseline="0" noProof="0" dirty="0">
                <a:ln>
                  <a:noFill/>
                </a:ln>
                <a:solidFill>
                  <a:srgbClr val="000000"/>
                </a:solidFill>
                <a:effectLst/>
                <a:uLnTx/>
                <a:uFillTx/>
                <a:latin typeface="Berlin Sans FB" panose="020E0602020502020306" pitchFamily="34" charset="0"/>
              </a:rPr>
              <a:t>Julie L. </a:t>
            </a:r>
            <a:r>
              <a:rPr kumimoji="0" lang="fr-CA" sz="1200" b="0" i="0" u="none" strike="noStrike" kern="0" cap="none" spc="0" normalizeH="0" baseline="0" noProof="0" dirty="0" err="1" smtClean="0">
                <a:ln>
                  <a:noFill/>
                </a:ln>
                <a:solidFill>
                  <a:srgbClr val="000000"/>
                </a:solidFill>
                <a:effectLst/>
                <a:uLnTx/>
                <a:uFillTx/>
                <a:latin typeface="Berlin Sans FB" panose="020E0602020502020306" pitchFamily="34" charset="0"/>
              </a:rPr>
              <a:t>Desgroseilliers</a:t>
            </a:r>
            <a:endParaRPr kumimoji="0" lang="fr-CA" sz="1200" b="0" i="0" u="none" strike="noStrike" kern="0" cap="none" spc="0" normalizeH="0" baseline="0" noProof="0" dirty="0" smtClean="0">
              <a:ln>
                <a:noFill/>
              </a:ln>
              <a:solidFill>
                <a:srgbClr val="000000"/>
              </a:solidFill>
              <a:effectLst/>
              <a:uLnTx/>
              <a:uFillTx/>
              <a:latin typeface="Berlin Sans FB" panose="020E0602020502020306" pitchFamily="34" charset="0"/>
            </a:endParaRPr>
          </a:p>
          <a:p>
            <a:pPr marL="171450" marR="0" lvl="0" indent="-171450" algn="ctr" defTabSz="914400" eaLnBrk="1" fontAlgn="auto" latinLnBrk="0" hangingPunct="1">
              <a:lnSpc>
                <a:spcPct val="100000"/>
              </a:lnSpc>
              <a:spcBef>
                <a:spcPts val="0"/>
              </a:spcBef>
              <a:spcAft>
                <a:spcPts val="0"/>
              </a:spcAft>
              <a:buClrTx/>
              <a:buSzTx/>
              <a:buFont typeface="Wingdings" panose="05000000000000000000" pitchFamily="2" charset="2"/>
              <a:buChar char="v"/>
              <a:tabLst/>
              <a:defRPr sz="1800" b="0" i="0" u="none" strike="noStrike" kern="0" cap="none" spc="0" baseline="0">
                <a:solidFill>
                  <a:srgbClr val="000000"/>
                </a:solidFill>
                <a:uFillTx/>
              </a:defRPr>
            </a:pPr>
            <a:r>
              <a:rPr lang="fr-CA" sz="1200" kern="0" dirty="0" smtClean="0">
                <a:solidFill>
                  <a:srgbClr val="000000"/>
                </a:solidFill>
                <a:latin typeface="Berlin Sans FB" panose="020E0602020502020306" pitchFamily="34" charset="0"/>
              </a:rPr>
              <a:t>Pascal </a:t>
            </a:r>
            <a:r>
              <a:rPr lang="fr-CA" sz="1200" kern="0" dirty="0" err="1" smtClean="0">
                <a:solidFill>
                  <a:srgbClr val="000000"/>
                </a:solidFill>
                <a:latin typeface="Berlin Sans FB" panose="020E0602020502020306" pitchFamily="34" charset="0"/>
              </a:rPr>
              <a:t>Chalifoux</a:t>
            </a:r>
            <a:endParaRPr lang="fr-CA" sz="1200" kern="0" dirty="0" smtClean="0">
              <a:solidFill>
                <a:srgbClr val="000000"/>
              </a:solidFill>
              <a:latin typeface="Berlin Sans FB" panose="020E0602020502020306" pitchFamily="34" charset="0"/>
            </a:endParaRPr>
          </a:p>
          <a:p>
            <a:pPr marL="171450" marR="0" lvl="0" indent="-171450" algn="ctr" defTabSz="914400" eaLnBrk="1" fontAlgn="auto" latinLnBrk="0" hangingPunct="1">
              <a:lnSpc>
                <a:spcPct val="100000"/>
              </a:lnSpc>
              <a:spcBef>
                <a:spcPts val="0"/>
              </a:spcBef>
              <a:spcAft>
                <a:spcPts val="0"/>
              </a:spcAft>
              <a:buClrTx/>
              <a:buSzTx/>
              <a:buFont typeface="Wingdings" panose="05000000000000000000" pitchFamily="2" charset="2"/>
              <a:buChar char="v"/>
              <a:tabLst/>
              <a:defRPr sz="1800" b="0" i="0" u="none" strike="noStrike" kern="0" cap="none" spc="0" baseline="0">
                <a:solidFill>
                  <a:srgbClr val="000000"/>
                </a:solidFill>
                <a:uFillTx/>
              </a:defRPr>
            </a:pPr>
            <a:r>
              <a:rPr kumimoji="0" lang="fr-CA" sz="1200" b="0" i="0" u="none" strike="noStrike" kern="0" cap="none" spc="0" normalizeH="0" baseline="0" noProof="0" dirty="0" smtClean="0">
                <a:ln>
                  <a:noFill/>
                </a:ln>
                <a:solidFill>
                  <a:srgbClr val="000000"/>
                </a:solidFill>
                <a:effectLst/>
                <a:uLnTx/>
                <a:uFillTx/>
                <a:latin typeface="Berlin Sans FB" panose="020E0602020502020306" pitchFamily="34" charset="0"/>
              </a:rPr>
              <a:t>Geneviève</a:t>
            </a:r>
            <a:r>
              <a:rPr kumimoji="0" lang="fr-CA" sz="1200" b="0" i="0" u="none" strike="noStrike" kern="0" cap="none" spc="0" normalizeH="0" noProof="0" dirty="0" smtClean="0">
                <a:ln>
                  <a:noFill/>
                </a:ln>
                <a:solidFill>
                  <a:srgbClr val="000000"/>
                </a:solidFill>
                <a:effectLst/>
                <a:uLnTx/>
                <a:uFillTx/>
                <a:latin typeface="Berlin Sans FB" panose="020E0602020502020306" pitchFamily="34" charset="0"/>
              </a:rPr>
              <a:t> </a:t>
            </a:r>
            <a:r>
              <a:rPr kumimoji="0" lang="fr-CA" sz="1200" b="0" i="0" u="none" strike="noStrike" kern="0" cap="none" spc="0" normalizeH="0" noProof="0" dirty="0" err="1" smtClean="0">
                <a:ln>
                  <a:noFill/>
                </a:ln>
                <a:solidFill>
                  <a:srgbClr val="000000"/>
                </a:solidFill>
                <a:effectLst/>
                <a:uLnTx/>
                <a:uFillTx/>
                <a:latin typeface="Berlin Sans FB" panose="020E0602020502020306" pitchFamily="34" charset="0"/>
              </a:rPr>
              <a:t>Bohémier</a:t>
            </a:r>
            <a:r>
              <a:rPr kumimoji="0" lang="fr-CA" sz="1200" b="0" i="0" u="none" strike="noStrike" kern="0" cap="none" spc="0" normalizeH="0" noProof="0" dirty="0" smtClean="0">
                <a:ln>
                  <a:noFill/>
                </a:ln>
                <a:solidFill>
                  <a:srgbClr val="000000"/>
                </a:solidFill>
                <a:effectLst/>
                <a:uLnTx/>
                <a:uFillTx/>
                <a:latin typeface="Berlin Sans FB" panose="020E0602020502020306" pitchFamily="34" charset="0"/>
              </a:rPr>
              <a:t> </a:t>
            </a:r>
            <a:endParaRPr kumimoji="0" lang="fr-CA" sz="1200" b="0" i="0" u="none" strike="noStrike" kern="0" cap="none" spc="0" normalizeH="0" baseline="0" noProof="0" dirty="0">
              <a:ln>
                <a:noFill/>
              </a:ln>
              <a:solidFill>
                <a:srgbClr val="000000"/>
              </a:solidFill>
              <a:effectLst/>
              <a:uLnTx/>
              <a:uFillTx/>
              <a:latin typeface="Berlin Sans FB" panose="020E0602020502020306" pitchFamily="34" charset="0"/>
            </a:endParaRPr>
          </a:p>
        </p:txBody>
      </p:sp>
      <p:sp>
        <p:nvSpPr>
          <p:cNvPr id="12" name="Rectangle à coins arrondis 34"/>
          <p:cNvSpPr/>
          <p:nvPr>
            <p:custDataLst>
              <p:tags r:id="rId9"/>
            </p:custDataLst>
          </p:nvPr>
        </p:nvSpPr>
        <p:spPr>
          <a:xfrm>
            <a:off x="3068960" y="5233412"/>
            <a:ext cx="1800421" cy="20024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ln/>
        </p:spPr>
        <p:style>
          <a:lnRef idx="2">
            <a:schemeClr val="dk1"/>
          </a:lnRef>
          <a:fillRef idx="1">
            <a:schemeClr val="lt1"/>
          </a:fillRef>
          <a:effectRef idx="0">
            <a:schemeClr val="dk1"/>
          </a:effectRef>
          <a:fontRef idx="minor">
            <a:schemeClr val="dk1"/>
          </a:fontRef>
        </p:style>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fr-CA" sz="1200" b="1" kern="0" dirty="0" smtClean="0">
              <a:solidFill>
                <a:srgbClr val="000000"/>
              </a:solidFill>
              <a:latin typeface="Berlin Sans FB" panose="020E0602020502020306" pitchFamily="34" charset="0"/>
            </a:endParaRPr>
          </a:p>
          <a:p>
            <a:pPr algn="ctr">
              <a:defRPr sz="1800" b="0" i="0" u="none" strike="noStrike" kern="0" cap="none" spc="0" baseline="0">
                <a:solidFill>
                  <a:srgbClr val="000000"/>
                </a:solidFill>
                <a:uFillTx/>
              </a:defRPr>
            </a:pPr>
            <a:r>
              <a:rPr lang="fr-CA" sz="1200" b="1" kern="0" dirty="0" smtClean="0">
                <a:solidFill>
                  <a:srgbClr val="000000"/>
                </a:solidFill>
                <a:latin typeface="Berlin Sans FB" panose="020E0602020502020306" pitchFamily="34" charset="0"/>
              </a:rPr>
              <a:t>Travailleurs </a:t>
            </a:r>
            <a:r>
              <a:rPr lang="fr-CA" sz="1200" b="1" kern="0" dirty="0">
                <a:solidFill>
                  <a:srgbClr val="000000"/>
                </a:solidFill>
                <a:latin typeface="Berlin Sans FB" panose="020E0602020502020306" pitchFamily="34" charset="0"/>
              </a:rPr>
              <a:t>de </a:t>
            </a:r>
            <a:r>
              <a:rPr lang="fr-CA" sz="1200" b="1" kern="0" dirty="0" smtClean="0">
                <a:solidFill>
                  <a:srgbClr val="000000"/>
                </a:solidFill>
                <a:latin typeface="Berlin Sans FB" panose="020E0602020502020306" pitchFamily="34" charset="0"/>
              </a:rPr>
              <a:t>milieu</a:t>
            </a:r>
          </a:p>
          <a:p>
            <a:pPr lvl="0" algn="ctr">
              <a:defRPr sz="1800" b="0" i="0" u="none" strike="noStrike" kern="0" cap="none" spc="0" baseline="0">
                <a:solidFill>
                  <a:srgbClr val="000000"/>
                </a:solidFill>
                <a:uFillTx/>
              </a:defRPr>
            </a:pPr>
            <a:r>
              <a:rPr lang="fr-CA" sz="1200" b="1" kern="0" dirty="0" smtClean="0">
                <a:solidFill>
                  <a:srgbClr val="000000"/>
                </a:solidFill>
                <a:latin typeface="Berlin Sans FB" panose="020E0602020502020306" pitchFamily="34" charset="0"/>
              </a:rPr>
              <a:t>Volet </a:t>
            </a:r>
            <a:r>
              <a:rPr lang="fr-CA" sz="1200" b="1" kern="0" dirty="0">
                <a:solidFill>
                  <a:srgbClr val="000000"/>
                </a:solidFill>
                <a:latin typeface="Berlin Sans FB" panose="020E0602020502020306" pitchFamily="34" charset="0"/>
              </a:rPr>
              <a:t>travail de proximité</a:t>
            </a:r>
          </a:p>
          <a:p>
            <a:pPr marL="171450" lvl="0" indent="-171450" algn="ctr">
              <a:buFont typeface="Wingdings" panose="05000000000000000000" pitchFamily="2" charset="2"/>
              <a:buChar char="v"/>
              <a:defRPr sz="1800" b="0" i="0" u="none" strike="noStrike" kern="0" cap="none" spc="0" baseline="0">
                <a:solidFill>
                  <a:srgbClr val="000000"/>
                </a:solidFill>
                <a:uFillTx/>
              </a:defRPr>
            </a:pPr>
            <a:r>
              <a:rPr lang="fr-CA" sz="1200" kern="0" dirty="0">
                <a:solidFill>
                  <a:srgbClr val="000000"/>
                </a:solidFill>
                <a:latin typeface="Berlin Sans FB" panose="020E0602020502020306" pitchFamily="34" charset="0"/>
              </a:rPr>
              <a:t>Sophie </a:t>
            </a:r>
            <a:r>
              <a:rPr lang="fr-CA" sz="1200" kern="0" dirty="0" smtClean="0">
                <a:solidFill>
                  <a:srgbClr val="000000"/>
                </a:solidFill>
                <a:latin typeface="Berlin Sans FB" panose="020E0602020502020306" pitchFamily="34" charset="0"/>
              </a:rPr>
              <a:t>Auger</a:t>
            </a:r>
            <a:endParaRPr kumimoji="0" lang="fr-CA" sz="1200" b="1" i="0" u="none" strike="noStrike" kern="0" cap="none" spc="0" normalizeH="0" baseline="0" noProof="0" dirty="0" smtClean="0">
              <a:ln>
                <a:noFill/>
              </a:ln>
              <a:solidFill>
                <a:srgbClr val="000000"/>
              </a:solidFill>
              <a:effectLst/>
              <a:uLnTx/>
              <a:uFillTx/>
              <a:latin typeface="Berlin Sans FB" panose="020E0602020502020306"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CA" sz="1200" b="1" i="0" u="none" strike="noStrike" kern="0" cap="none" spc="0" normalizeH="0" baseline="0" noProof="0" dirty="0" smtClean="0">
                <a:ln>
                  <a:noFill/>
                </a:ln>
                <a:solidFill>
                  <a:srgbClr val="000000"/>
                </a:solidFill>
                <a:effectLst/>
                <a:uLnTx/>
                <a:uFillTx/>
                <a:latin typeface="Berlin Sans FB" panose="020E0602020502020306" pitchFamily="34" charset="0"/>
              </a:rPr>
              <a:t>Volet récupération</a:t>
            </a:r>
            <a:endParaRPr kumimoji="0" lang="fr-CA" sz="1200" b="1" i="0" u="none" strike="noStrike" kern="0" cap="none" spc="0" normalizeH="0" baseline="0" noProof="0" dirty="0">
              <a:ln>
                <a:noFill/>
              </a:ln>
              <a:solidFill>
                <a:srgbClr val="000000"/>
              </a:solidFill>
              <a:effectLst/>
              <a:uLnTx/>
              <a:uFillTx/>
              <a:latin typeface="Berlin Sans FB" panose="020E0602020502020306" pitchFamily="34" charset="0"/>
            </a:endParaRPr>
          </a:p>
          <a:p>
            <a:pPr marL="171450" marR="0" lvl="0" indent="-171450" algn="ctr" defTabSz="914400" eaLnBrk="1" fontAlgn="auto" latinLnBrk="0" hangingPunct="1">
              <a:lnSpc>
                <a:spcPct val="100000"/>
              </a:lnSpc>
              <a:spcBef>
                <a:spcPts val="0"/>
              </a:spcBef>
              <a:spcAft>
                <a:spcPts val="0"/>
              </a:spcAft>
              <a:buClrTx/>
              <a:buSzTx/>
              <a:buFont typeface="Wingdings" panose="05000000000000000000" pitchFamily="2" charset="2"/>
              <a:buChar char="v"/>
              <a:tabLst/>
              <a:defRPr sz="1800" b="0" i="0" u="none" strike="noStrike" kern="0" cap="none" spc="0" baseline="0">
                <a:solidFill>
                  <a:srgbClr val="000000"/>
                </a:solidFill>
                <a:uFillTx/>
              </a:defRPr>
            </a:pPr>
            <a:r>
              <a:rPr lang="fr-CA" sz="1200" kern="0" dirty="0" smtClean="0">
                <a:solidFill>
                  <a:srgbClr val="000000"/>
                </a:solidFill>
                <a:latin typeface="Berlin Sans FB" panose="020E0602020502020306" pitchFamily="34" charset="0"/>
              </a:rPr>
              <a:t>Alexandre </a:t>
            </a:r>
            <a:r>
              <a:rPr lang="fr-CA" sz="1200" kern="0" dirty="0" err="1" smtClean="0">
                <a:solidFill>
                  <a:srgbClr val="000000"/>
                </a:solidFill>
                <a:latin typeface="Berlin Sans FB" panose="020E0602020502020306" pitchFamily="34" charset="0"/>
              </a:rPr>
              <a:t>Stamboulieh</a:t>
            </a:r>
            <a:endParaRPr kumimoji="0" lang="fr-CA" sz="1200" b="0" i="0" u="none" strike="noStrike" kern="0" cap="none" spc="0" normalizeH="0" baseline="0" noProof="0" dirty="0">
              <a:ln>
                <a:noFill/>
              </a:ln>
              <a:solidFill>
                <a:srgbClr val="000000"/>
              </a:solidFill>
              <a:effectLst/>
              <a:uLnTx/>
              <a:uFillTx/>
              <a:latin typeface="Berlin Sans FB" panose="020E0602020502020306"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CA" sz="1200" b="0" i="0" u="none" strike="noStrike" kern="0" cap="none" spc="0" normalizeH="0" baseline="0" noProof="0" dirty="0">
              <a:ln>
                <a:noFill/>
              </a:ln>
              <a:solidFill>
                <a:prstClr val="black">
                  <a:lumMod val="65000"/>
                  <a:lumOff val="35000"/>
                </a:prstClr>
              </a:solidFill>
              <a:effectLst/>
              <a:uLnTx/>
              <a:uFillTx/>
              <a:latin typeface="Myriad Pro" pitchFamily="34" charset="0"/>
            </a:endParaRPr>
          </a:p>
        </p:txBody>
      </p:sp>
      <p:sp>
        <p:nvSpPr>
          <p:cNvPr id="13" name="Rectangle à coins arrondis 35"/>
          <p:cNvSpPr/>
          <p:nvPr>
            <p:custDataLst>
              <p:tags r:id="rId10"/>
            </p:custDataLst>
          </p:nvPr>
        </p:nvSpPr>
        <p:spPr>
          <a:xfrm>
            <a:off x="5085184" y="4499601"/>
            <a:ext cx="1554373" cy="273630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ln/>
        </p:spPr>
        <p:style>
          <a:lnRef idx="2">
            <a:schemeClr val="dk1"/>
          </a:lnRef>
          <a:fillRef idx="1">
            <a:schemeClr val="lt1"/>
          </a:fillRef>
          <a:effectRef idx="0">
            <a:schemeClr val="dk1"/>
          </a:effectRef>
          <a:fontRef idx="minor">
            <a:schemeClr val="dk1"/>
          </a:fontRef>
        </p:style>
        <p:txBody>
          <a:bodyPr vert="horz" wrap="square" lIns="91440" tIns="45720" rIns="91440" bIns="45720" anchor="ctr" anchorCtr="1" compatLnSpc="1"/>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CA" sz="1200" b="1" i="0" u="none" strike="noStrike" kern="0" cap="none" spc="0" normalizeH="0" baseline="0" noProof="0" dirty="0" smtClean="0">
              <a:ln>
                <a:noFill/>
              </a:ln>
              <a:solidFill>
                <a:prstClr val="black">
                  <a:lumMod val="65000"/>
                  <a:lumOff val="35000"/>
                </a:prstClr>
              </a:solidFill>
              <a:effectLst/>
              <a:uLnTx/>
              <a:uFillTx/>
              <a:latin typeface="Myriad Pro"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CA" sz="1200" b="1" i="0" u="none" strike="noStrike" kern="0" cap="none" spc="0" normalizeH="0" baseline="0" noProof="0" dirty="0" smtClean="0">
                <a:ln>
                  <a:noFill/>
                </a:ln>
                <a:solidFill>
                  <a:srgbClr val="000000"/>
                </a:solidFill>
                <a:effectLst/>
                <a:uLnTx/>
                <a:uFillTx/>
                <a:latin typeface="Berlin Sans FB" panose="020E0602020502020306" pitchFamily="34" charset="0"/>
              </a:rPr>
              <a:t>Intervenante </a:t>
            </a:r>
            <a:r>
              <a:rPr kumimoji="0" lang="fr-CA" sz="1200" b="1" i="0" u="none" strike="noStrike" kern="0" cap="none" spc="0" normalizeH="0" baseline="0" noProof="0" dirty="0">
                <a:ln>
                  <a:noFill/>
                </a:ln>
                <a:solidFill>
                  <a:srgbClr val="000000"/>
                </a:solidFill>
                <a:effectLst/>
                <a:uLnTx/>
                <a:uFillTx/>
                <a:latin typeface="Berlin Sans FB" panose="020E0602020502020306" pitchFamily="34" charset="0"/>
              </a:rPr>
              <a:t>de suivi</a:t>
            </a:r>
          </a:p>
          <a:p>
            <a:pPr marL="171450" marR="0" lvl="0" indent="-171450" algn="ctr" defTabSz="914400" eaLnBrk="1" fontAlgn="auto" latinLnBrk="0" hangingPunct="1">
              <a:lnSpc>
                <a:spcPct val="100000"/>
              </a:lnSpc>
              <a:spcBef>
                <a:spcPts val="0"/>
              </a:spcBef>
              <a:spcAft>
                <a:spcPts val="0"/>
              </a:spcAft>
              <a:buClrTx/>
              <a:buSzTx/>
              <a:buFont typeface="Wingdings" panose="05000000000000000000" pitchFamily="2" charset="2"/>
              <a:buChar char="v"/>
              <a:tabLst/>
              <a:defRPr sz="1800" b="0" i="0" u="none" strike="noStrike" kern="0" cap="none" spc="0" baseline="0">
                <a:solidFill>
                  <a:srgbClr val="000000"/>
                </a:solidFill>
                <a:uFillTx/>
              </a:defRPr>
            </a:pPr>
            <a:r>
              <a:rPr kumimoji="0" lang="fr-CA" sz="1200" b="0" i="0" u="none" strike="noStrike" kern="0" cap="none" spc="0" normalizeH="0" baseline="0" noProof="0" dirty="0">
                <a:ln>
                  <a:noFill/>
                </a:ln>
                <a:solidFill>
                  <a:srgbClr val="000000"/>
                </a:solidFill>
                <a:effectLst/>
                <a:uLnTx/>
                <a:uFillTx/>
                <a:latin typeface="Berlin Sans FB" panose="020E0602020502020306" pitchFamily="34" charset="0"/>
              </a:rPr>
              <a:t>Véronique </a:t>
            </a:r>
            <a:r>
              <a:rPr kumimoji="0" lang="fr-CA" sz="1200" b="0" i="0" u="none" strike="noStrike" kern="0" cap="none" spc="0" normalizeH="0" baseline="0" noProof="0" dirty="0" smtClean="0">
                <a:ln>
                  <a:noFill/>
                </a:ln>
                <a:solidFill>
                  <a:srgbClr val="000000"/>
                </a:solidFill>
                <a:effectLst/>
                <a:uLnTx/>
                <a:uFillTx/>
                <a:latin typeface="Berlin Sans FB" panose="020E0602020502020306" pitchFamily="34" charset="0"/>
              </a:rPr>
              <a:t>Martel</a:t>
            </a:r>
          </a:p>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fr-CA" sz="1200" b="1" kern="0" dirty="0" smtClean="0">
                <a:solidFill>
                  <a:srgbClr val="000000"/>
                </a:solidFill>
                <a:latin typeface="Berlin Sans FB" panose="020E0602020502020306" pitchFamily="34" charset="0"/>
              </a:rPr>
              <a:t>Superviseur logistique</a:t>
            </a:r>
          </a:p>
          <a:p>
            <a:pPr marL="171450" marR="0" lvl="0" indent="-171450" algn="ctr" defTabSz="914400" eaLnBrk="1" fontAlgn="auto" latinLnBrk="0" hangingPunct="1">
              <a:lnSpc>
                <a:spcPct val="100000"/>
              </a:lnSpc>
              <a:spcBef>
                <a:spcPts val="0"/>
              </a:spcBef>
              <a:spcAft>
                <a:spcPts val="0"/>
              </a:spcAft>
              <a:buClrTx/>
              <a:buSzTx/>
              <a:buFont typeface="Wingdings" panose="05000000000000000000" pitchFamily="2" charset="2"/>
              <a:buChar char="v"/>
              <a:tabLst/>
              <a:defRPr sz="1800" b="0" i="0" u="none" strike="noStrike" kern="0" cap="none" spc="0" baseline="0">
                <a:solidFill>
                  <a:srgbClr val="000000"/>
                </a:solidFill>
                <a:uFillTx/>
              </a:defRPr>
            </a:pPr>
            <a:r>
              <a:rPr kumimoji="0" lang="fr-CA" sz="1200" i="0" u="none" strike="noStrike" kern="0" cap="none" spc="0" normalizeH="0" baseline="0" noProof="0" dirty="0" smtClean="0">
                <a:ln>
                  <a:noFill/>
                </a:ln>
                <a:solidFill>
                  <a:srgbClr val="000000"/>
                </a:solidFill>
                <a:effectLst/>
                <a:uLnTx/>
                <a:uFillTx/>
                <a:latin typeface="Berlin Sans FB" panose="020E0602020502020306" pitchFamily="34" charset="0"/>
              </a:rPr>
              <a:t>Vanessa </a:t>
            </a:r>
            <a:r>
              <a:rPr kumimoji="0" lang="fr-CA" sz="1200" i="0" u="none" strike="noStrike" kern="0" cap="none" spc="0" normalizeH="0" baseline="0" noProof="0" dirty="0" err="1" smtClean="0">
                <a:ln>
                  <a:noFill/>
                </a:ln>
                <a:solidFill>
                  <a:srgbClr val="000000"/>
                </a:solidFill>
                <a:effectLst/>
                <a:uLnTx/>
                <a:uFillTx/>
                <a:latin typeface="Berlin Sans FB" panose="020E0602020502020306" pitchFamily="34" charset="0"/>
              </a:rPr>
              <a:t>Valiquette</a:t>
            </a:r>
            <a:endParaRPr kumimoji="0" lang="fr-CA" sz="1200" i="0" u="none" strike="noStrike" kern="0" cap="none" spc="0" normalizeH="0" baseline="0" noProof="0" dirty="0">
              <a:ln>
                <a:noFill/>
              </a:ln>
              <a:solidFill>
                <a:srgbClr val="000000"/>
              </a:solidFill>
              <a:effectLst/>
              <a:uLnTx/>
              <a:uFillTx/>
              <a:latin typeface="Berlin Sans FB" panose="020E0602020502020306"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CA" sz="1200" b="1" i="0" u="none" strike="noStrike" kern="0" cap="none" spc="0" normalizeH="0" baseline="0" noProof="0" dirty="0">
                <a:ln>
                  <a:noFill/>
                </a:ln>
                <a:solidFill>
                  <a:srgbClr val="000000"/>
                </a:solidFill>
                <a:effectLst/>
                <a:uLnTx/>
                <a:uFillTx/>
                <a:latin typeface="Berlin Sans FB" panose="020E0602020502020306" pitchFamily="34" charset="0"/>
              </a:rPr>
              <a:t>Agents de projet TAPAJ</a:t>
            </a:r>
          </a:p>
          <a:p>
            <a:pPr marL="171450" marR="0" lvl="0" indent="-171450" algn="ctr" defTabSz="914400" eaLnBrk="1" fontAlgn="auto" latinLnBrk="0" hangingPunct="1">
              <a:lnSpc>
                <a:spcPct val="100000"/>
              </a:lnSpc>
              <a:spcBef>
                <a:spcPts val="0"/>
              </a:spcBef>
              <a:spcAft>
                <a:spcPts val="0"/>
              </a:spcAft>
              <a:buClrTx/>
              <a:buSzTx/>
              <a:buFont typeface="Wingdings" panose="05000000000000000000" pitchFamily="2" charset="2"/>
              <a:buChar char="v"/>
              <a:tabLst/>
              <a:defRPr sz="1800" b="0" i="0" u="none" strike="noStrike" kern="0" cap="none" spc="0" baseline="0">
                <a:solidFill>
                  <a:srgbClr val="000000"/>
                </a:solidFill>
                <a:uFillTx/>
              </a:defRPr>
            </a:pPr>
            <a:r>
              <a:rPr kumimoji="0" lang="fr-CA" sz="1200" b="0" i="0" u="none" strike="noStrike" kern="0" cap="none" spc="0" normalizeH="0" baseline="0" noProof="0" dirty="0" smtClean="0">
                <a:ln>
                  <a:noFill/>
                </a:ln>
                <a:solidFill>
                  <a:srgbClr val="000000"/>
                </a:solidFill>
                <a:effectLst/>
                <a:uLnTx/>
                <a:uFillTx/>
                <a:latin typeface="Berlin Sans FB" panose="020E0602020502020306" pitchFamily="34" charset="0"/>
              </a:rPr>
              <a:t>Sébastien</a:t>
            </a:r>
            <a:r>
              <a:rPr kumimoji="0" lang="fr-CA" sz="1200" b="0" i="0" u="none" strike="noStrike" kern="0" cap="none" spc="0" normalizeH="0" noProof="0" dirty="0" smtClean="0">
                <a:ln>
                  <a:noFill/>
                </a:ln>
                <a:solidFill>
                  <a:srgbClr val="000000"/>
                </a:solidFill>
                <a:effectLst/>
                <a:uLnTx/>
                <a:uFillTx/>
                <a:latin typeface="Berlin Sans FB" panose="020E0602020502020306" pitchFamily="34" charset="0"/>
              </a:rPr>
              <a:t> </a:t>
            </a:r>
            <a:r>
              <a:rPr kumimoji="0" lang="fr-CA" sz="1200" b="0" i="0" u="none" strike="noStrike" kern="0" cap="none" spc="0" normalizeH="0" noProof="0" dirty="0" err="1" smtClean="0">
                <a:ln>
                  <a:noFill/>
                </a:ln>
                <a:solidFill>
                  <a:srgbClr val="000000"/>
                </a:solidFill>
                <a:effectLst/>
                <a:uLnTx/>
                <a:uFillTx/>
                <a:latin typeface="Berlin Sans FB" panose="020E0602020502020306" pitchFamily="34" charset="0"/>
              </a:rPr>
              <a:t>Décary</a:t>
            </a:r>
            <a:r>
              <a:rPr kumimoji="0" lang="fr-CA" sz="1200" b="0" i="0" u="none" strike="noStrike" kern="0" cap="none" spc="0" normalizeH="0" noProof="0" dirty="0" smtClean="0">
                <a:ln>
                  <a:noFill/>
                </a:ln>
                <a:solidFill>
                  <a:srgbClr val="000000"/>
                </a:solidFill>
                <a:effectLst/>
                <a:uLnTx/>
                <a:uFillTx/>
                <a:latin typeface="Berlin Sans FB" panose="020E0602020502020306" pitchFamily="34" charset="0"/>
              </a:rPr>
              <a:t>-Secours</a:t>
            </a:r>
            <a:endParaRPr kumimoji="0" lang="fr-CA" sz="1200" b="0" i="0" u="none" strike="noStrike" kern="0" cap="none" spc="0" normalizeH="0" baseline="0" noProof="0" dirty="0" smtClean="0">
              <a:ln>
                <a:noFill/>
              </a:ln>
              <a:solidFill>
                <a:srgbClr val="000000"/>
              </a:solidFill>
              <a:effectLst/>
              <a:uLnTx/>
              <a:uFillTx/>
              <a:latin typeface="Berlin Sans FB" panose="020E0602020502020306"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CA" sz="1200" b="1" i="0" u="none" strike="noStrike" kern="0" cap="none" spc="0" normalizeH="0" baseline="0" noProof="0" dirty="0" smtClean="0">
                <a:ln>
                  <a:noFill/>
                </a:ln>
                <a:solidFill>
                  <a:srgbClr val="000000"/>
                </a:solidFill>
                <a:effectLst/>
                <a:uLnTx/>
                <a:uFillTx/>
                <a:latin typeface="Berlin Sans FB" panose="020E0602020502020306" pitchFamily="34" charset="0"/>
              </a:rPr>
              <a:t>Et </a:t>
            </a:r>
            <a:r>
              <a:rPr kumimoji="0" lang="fr-CA" sz="1200" b="1" i="0" u="none" strike="noStrike" kern="0" cap="none" spc="0" normalizeH="0" baseline="0" noProof="0" dirty="0">
                <a:ln>
                  <a:noFill/>
                </a:ln>
                <a:solidFill>
                  <a:srgbClr val="000000"/>
                </a:solidFill>
                <a:effectLst/>
                <a:uLnTx/>
                <a:uFillTx/>
                <a:latin typeface="Berlin Sans FB" panose="020E0602020502020306" pitchFamily="34" charset="0"/>
              </a:rPr>
              <a:t>liste de rappel</a:t>
            </a:r>
          </a:p>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CA" sz="1200" b="0" i="0" u="none" strike="noStrike" kern="0" cap="none" spc="0" normalizeH="0" baseline="0" noProof="0" dirty="0">
              <a:ln>
                <a:noFill/>
              </a:ln>
              <a:solidFill>
                <a:prstClr val="black">
                  <a:lumMod val="65000"/>
                  <a:lumOff val="35000"/>
                </a:prstClr>
              </a:solidFill>
              <a:effectLst/>
              <a:uLnTx/>
              <a:uFillTx/>
              <a:latin typeface="Myriad Pro" pitchFamily="34" charset="0"/>
            </a:endParaRPr>
          </a:p>
        </p:txBody>
      </p:sp>
      <p:cxnSp>
        <p:nvCxnSpPr>
          <p:cNvPr id="14" name="Connecteur droit avec flèche 13"/>
          <p:cNvCxnSpPr>
            <a:stCxn id="4" idx="2"/>
            <a:endCxn id="5" idx="0"/>
          </p:cNvCxnSpPr>
          <p:nvPr>
            <p:custDataLst>
              <p:tags r:id="rId11"/>
            </p:custDataLst>
          </p:nvPr>
        </p:nvCxnSpPr>
        <p:spPr>
          <a:xfrm>
            <a:off x="3429000" y="1691677"/>
            <a:ext cx="0" cy="216027"/>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5" name="Connecteur droit avec flèche 14"/>
          <p:cNvCxnSpPr>
            <a:stCxn id="5" idx="2"/>
          </p:cNvCxnSpPr>
          <p:nvPr>
            <p:custDataLst>
              <p:tags r:id="rId12"/>
            </p:custDataLst>
          </p:nvPr>
        </p:nvCxnSpPr>
        <p:spPr>
          <a:xfrm>
            <a:off x="3429000" y="2411760"/>
            <a:ext cx="16733" cy="424763"/>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6" name="Connecteur droit avec flèche 15"/>
          <p:cNvCxnSpPr>
            <a:stCxn id="5" idx="3"/>
            <a:endCxn id="7" idx="0"/>
          </p:cNvCxnSpPr>
          <p:nvPr>
            <p:custDataLst>
              <p:tags r:id="rId13"/>
            </p:custDataLst>
          </p:nvPr>
        </p:nvCxnSpPr>
        <p:spPr>
          <a:xfrm flipH="1">
            <a:off x="1372216" y="2159732"/>
            <a:ext cx="570508" cy="676791"/>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7" name="Connecteur droit avec flèche 16"/>
          <p:cNvCxnSpPr>
            <a:stCxn id="5" idx="1"/>
            <a:endCxn id="8" idx="0"/>
          </p:cNvCxnSpPr>
          <p:nvPr>
            <p:custDataLst>
              <p:tags r:id="rId14"/>
            </p:custDataLst>
          </p:nvPr>
        </p:nvCxnSpPr>
        <p:spPr>
          <a:xfrm>
            <a:off x="4915275" y="2159732"/>
            <a:ext cx="727970" cy="30267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9" name="Connecteur droit avec flèche 18"/>
          <p:cNvCxnSpPr>
            <a:stCxn id="7" idx="2"/>
          </p:cNvCxnSpPr>
          <p:nvPr>
            <p:custDataLst>
              <p:tags r:id="rId15"/>
            </p:custDataLst>
          </p:nvPr>
        </p:nvCxnSpPr>
        <p:spPr>
          <a:xfrm>
            <a:off x="1372216" y="4067944"/>
            <a:ext cx="4556" cy="36004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20" name="Connecteur droit avec flèche 19"/>
          <p:cNvCxnSpPr/>
          <p:nvPr>
            <p:custDataLst>
              <p:tags r:id="rId16"/>
            </p:custDataLst>
          </p:nvPr>
        </p:nvCxnSpPr>
        <p:spPr>
          <a:xfrm>
            <a:off x="2425147" y="4067944"/>
            <a:ext cx="0" cy="2376264"/>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21" name="Connecteur droit avec flèche 20"/>
          <p:cNvCxnSpPr/>
          <p:nvPr>
            <p:custDataLst>
              <p:tags r:id="rId17"/>
            </p:custDataLst>
          </p:nvPr>
        </p:nvCxnSpPr>
        <p:spPr>
          <a:xfrm>
            <a:off x="5642929" y="3851920"/>
            <a:ext cx="350" cy="597039"/>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22" name="Connecteur droit avec flèche 21"/>
          <p:cNvCxnSpPr/>
          <p:nvPr>
            <p:custDataLst>
              <p:tags r:id="rId18"/>
            </p:custDataLst>
          </p:nvPr>
        </p:nvCxnSpPr>
        <p:spPr>
          <a:xfrm flipH="1">
            <a:off x="4524184" y="3872632"/>
            <a:ext cx="1057536" cy="1383444"/>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Tree>
    <p:extLst>
      <p:ext uri="{BB962C8B-B14F-4D97-AF65-F5344CB8AC3E}">
        <p14:creationId xmlns:p14="http://schemas.microsoft.com/office/powerpoint/2010/main" val="12652487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1000"/>
            <a:lum/>
          </a:blip>
          <a:srcRect/>
          <a:stretch>
            <a:fillRect t="-10000" b="-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848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68123" y="971600"/>
            <a:ext cx="5321754" cy="1944216"/>
          </a:xfrm>
          <a:prstGeom prst="rect">
            <a:avLst/>
          </a:prstGeom>
        </p:spPr>
      </p:pic>
      <p:sp>
        <p:nvSpPr>
          <p:cNvPr id="3" name="Rectangle 2"/>
          <p:cNvSpPr/>
          <p:nvPr>
            <p:custDataLst>
              <p:tags r:id="rId2"/>
            </p:custDataLst>
          </p:nvPr>
        </p:nvSpPr>
        <p:spPr>
          <a:xfrm>
            <a:off x="0" y="7278687"/>
            <a:ext cx="6858000" cy="461665"/>
          </a:xfrm>
          <a:prstGeom prst="rect">
            <a:avLst/>
          </a:prstGeom>
        </p:spPr>
        <p:txBody>
          <a:bodyPr wrap="square">
            <a:spAutoFit/>
          </a:bodyPr>
          <a:lstStyle/>
          <a:p>
            <a:pPr algn="ctr"/>
            <a:r>
              <a:rPr lang="en-CA" sz="1200" b="1" dirty="0">
                <a:solidFill>
                  <a:srgbClr val="000000"/>
                </a:solidFill>
                <a:latin typeface="Berlin Sans FB" panose="020E0602020502020306" pitchFamily="34" charset="0"/>
              </a:rPr>
              <a:t>1280 Ontario Est, Montréal (Québec) H2L 1R6</a:t>
            </a:r>
            <a:endParaRPr lang="en-CA" sz="1200" dirty="0">
              <a:solidFill>
                <a:srgbClr val="000000"/>
              </a:solidFill>
              <a:latin typeface="Berlin Sans FB" panose="020E0602020502020306" pitchFamily="34" charset="0"/>
            </a:endParaRPr>
          </a:p>
          <a:p>
            <a:pPr algn="ctr"/>
            <a:r>
              <a:rPr lang="en-CA" sz="1200" dirty="0">
                <a:solidFill>
                  <a:srgbClr val="000000"/>
                </a:solidFill>
                <a:latin typeface="Berlin Sans FB" panose="020E0602020502020306" pitchFamily="34" charset="0"/>
              </a:rPr>
              <a:t> </a:t>
            </a:r>
            <a:r>
              <a:rPr lang="en-CA" sz="1200" b="1" dirty="0" smtClean="0">
                <a:solidFill>
                  <a:srgbClr val="000000"/>
                </a:solidFill>
                <a:latin typeface="Berlin Sans FB" panose="020E0602020502020306" pitchFamily="34" charset="0"/>
              </a:rPr>
              <a:t>www.spectrederue.org</a:t>
            </a:r>
            <a:endParaRPr lang="en-CA" sz="1200" b="1" dirty="0">
              <a:solidFill>
                <a:srgbClr val="000000"/>
              </a:solidFill>
              <a:latin typeface="Berlin Sans FB" panose="020E0602020502020306" pitchFamily="34" charset="0"/>
            </a:endParaRPr>
          </a:p>
        </p:txBody>
      </p:sp>
      <p:sp>
        <p:nvSpPr>
          <p:cNvPr id="5" name="ZoneTexte 4"/>
          <p:cNvSpPr txBox="1"/>
          <p:nvPr>
            <p:custDataLst>
              <p:tags r:id="rId3"/>
            </p:custDataLst>
          </p:nvPr>
        </p:nvSpPr>
        <p:spPr>
          <a:xfrm>
            <a:off x="3432419" y="3160822"/>
            <a:ext cx="2852280" cy="3046988"/>
          </a:xfrm>
          <a:prstGeom prst="rect">
            <a:avLst/>
          </a:prstGeom>
          <a:noFill/>
        </p:spPr>
        <p:txBody>
          <a:bodyPr wrap="square" rtlCol="0">
            <a:spAutoFit/>
          </a:bodyPr>
          <a:lstStyle/>
          <a:p>
            <a:r>
              <a:rPr lang="fr-CA" sz="1200" b="1" dirty="0" smtClean="0">
                <a:solidFill>
                  <a:srgbClr val="000000"/>
                </a:solidFill>
                <a:latin typeface="Berlin Sans FB" panose="020E0602020502020306" pitchFamily="34" charset="0"/>
              </a:rPr>
              <a:t>Horaire </a:t>
            </a:r>
            <a:r>
              <a:rPr lang="fr-CA" sz="1200" b="1" dirty="0">
                <a:solidFill>
                  <a:srgbClr val="000000"/>
                </a:solidFill>
                <a:latin typeface="Berlin Sans FB" panose="020E0602020502020306" pitchFamily="34" charset="0"/>
              </a:rPr>
              <a:t>du travail de milieu</a:t>
            </a:r>
          </a:p>
          <a:p>
            <a:r>
              <a:rPr lang="fr-CA" sz="1200" dirty="0">
                <a:solidFill>
                  <a:srgbClr val="000000"/>
                </a:solidFill>
                <a:latin typeface="Berlin Sans FB" panose="020E0602020502020306" pitchFamily="34" charset="0"/>
              </a:rPr>
              <a:t>Lundi au vendredi de 9h30 à 16h30</a:t>
            </a:r>
            <a:br>
              <a:rPr lang="fr-CA" sz="1200" dirty="0">
                <a:solidFill>
                  <a:srgbClr val="000000"/>
                </a:solidFill>
                <a:latin typeface="Berlin Sans FB" panose="020E0602020502020306" pitchFamily="34" charset="0"/>
              </a:rPr>
            </a:br>
            <a:r>
              <a:rPr lang="fr-CA" sz="1200" dirty="0">
                <a:solidFill>
                  <a:srgbClr val="000000"/>
                </a:solidFill>
                <a:latin typeface="Berlin Sans FB" panose="020E0602020502020306" pitchFamily="34" charset="0"/>
              </a:rPr>
              <a:t>Téléphone: 514-528-1700 poste 224</a:t>
            </a:r>
            <a:br>
              <a:rPr lang="fr-CA" sz="1200" dirty="0">
                <a:solidFill>
                  <a:srgbClr val="000000"/>
                </a:solidFill>
                <a:latin typeface="Berlin Sans FB" panose="020E0602020502020306" pitchFamily="34" charset="0"/>
              </a:rPr>
            </a:br>
            <a:r>
              <a:rPr lang="fr-CA" sz="1200" dirty="0">
                <a:solidFill>
                  <a:srgbClr val="000000"/>
                </a:solidFill>
                <a:latin typeface="Berlin Sans FB" panose="020E0602020502020306" pitchFamily="34" charset="0"/>
              </a:rPr>
              <a:t>cellulaire: 514-910-3708</a:t>
            </a:r>
            <a:br>
              <a:rPr lang="fr-CA" sz="1200" dirty="0">
                <a:solidFill>
                  <a:srgbClr val="000000"/>
                </a:solidFill>
                <a:latin typeface="Berlin Sans FB" panose="020E0602020502020306" pitchFamily="34" charset="0"/>
              </a:rPr>
            </a:br>
            <a:r>
              <a:rPr lang="fr-CA" sz="1200" dirty="0">
                <a:solidFill>
                  <a:srgbClr val="000000"/>
                </a:solidFill>
                <a:latin typeface="Berlin Sans FB" panose="020E0602020502020306" pitchFamily="34" charset="0"/>
                <a:hlinkClick r:id="rId7"/>
              </a:rPr>
              <a:t>travaildemilieu@spectrederue.org</a:t>
            </a:r>
            <a:endParaRPr lang="fr-CA" sz="1200" dirty="0">
              <a:solidFill>
                <a:srgbClr val="000000"/>
              </a:solidFill>
              <a:latin typeface="Berlin Sans FB" panose="020E0602020502020306" pitchFamily="34" charset="0"/>
            </a:endParaRPr>
          </a:p>
          <a:p>
            <a:endParaRPr lang="fr-CA" sz="1200" b="1" dirty="0" smtClean="0">
              <a:solidFill>
                <a:srgbClr val="000000"/>
              </a:solidFill>
              <a:latin typeface="Berlin Sans FB" panose="020E0602020502020306" pitchFamily="34" charset="0"/>
            </a:endParaRPr>
          </a:p>
          <a:p>
            <a:r>
              <a:rPr lang="fr-CA" sz="1200" b="1" dirty="0" smtClean="0">
                <a:solidFill>
                  <a:srgbClr val="000000"/>
                </a:solidFill>
                <a:latin typeface="Berlin Sans FB" panose="020E0602020502020306" pitchFamily="34" charset="0"/>
              </a:rPr>
              <a:t>Horaire </a:t>
            </a:r>
            <a:r>
              <a:rPr lang="fr-CA" sz="1200" b="1" dirty="0">
                <a:solidFill>
                  <a:srgbClr val="000000"/>
                </a:solidFill>
                <a:latin typeface="Berlin Sans FB" panose="020E0602020502020306" pitchFamily="34" charset="0"/>
              </a:rPr>
              <a:t>de TAPAJ</a:t>
            </a:r>
          </a:p>
          <a:p>
            <a:r>
              <a:rPr lang="fr-CA" sz="1200" dirty="0">
                <a:solidFill>
                  <a:srgbClr val="000000"/>
                </a:solidFill>
                <a:latin typeface="Berlin Sans FB" panose="020E0602020502020306" pitchFamily="34" charset="0"/>
              </a:rPr>
              <a:t>Lundi au vendredi de 9h30 à 16h30</a:t>
            </a:r>
            <a:br>
              <a:rPr lang="fr-CA" sz="1200" dirty="0">
                <a:solidFill>
                  <a:srgbClr val="000000"/>
                </a:solidFill>
                <a:latin typeface="Berlin Sans FB" panose="020E0602020502020306" pitchFamily="34" charset="0"/>
              </a:rPr>
            </a:br>
            <a:r>
              <a:rPr lang="fr-CA" sz="1200" dirty="0">
                <a:solidFill>
                  <a:srgbClr val="000000"/>
                </a:solidFill>
                <a:latin typeface="Berlin Sans FB" panose="020E0602020502020306" pitchFamily="34" charset="0"/>
              </a:rPr>
              <a:t>Téléphone: 514-528-1700 poste 231</a:t>
            </a:r>
            <a:br>
              <a:rPr lang="fr-CA" sz="1200" dirty="0">
                <a:solidFill>
                  <a:srgbClr val="000000"/>
                </a:solidFill>
                <a:latin typeface="Berlin Sans FB" panose="020E0602020502020306" pitchFamily="34" charset="0"/>
              </a:rPr>
            </a:br>
            <a:r>
              <a:rPr lang="fr-CA" sz="1200" dirty="0" smtClean="0">
                <a:solidFill>
                  <a:srgbClr val="000000"/>
                </a:solidFill>
                <a:latin typeface="Berlin Sans FB" panose="020E0602020502020306" pitchFamily="34" charset="0"/>
                <a:hlinkClick r:id="rId8"/>
              </a:rPr>
              <a:t>tapaj@spectrederue.org</a:t>
            </a:r>
            <a:endParaRPr lang="fr-CA" sz="1200" dirty="0" smtClean="0">
              <a:solidFill>
                <a:srgbClr val="000000"/>
              </a:solidFill>
              <a:latin typeface="Berlin Sans FB" panose="020E0602020502020306" pitchFamily="34" charset="0"/>
            </a:endParaRPr>
          </a:p>
          <a:p>
            <a:endParaRPr lang="fr-CA" sz="1200" b="1" dirty="0" smtClean="0">
              <a:solidFill>
                <a:srgbClr val="000000"/>
              </a:solidFill>
              <a:latin typeface="Berlin Sans FB" panose="020E0602020502020306" pitchFamily="34" charset="0"/>
            </a:endParaRPr>
          </a:p>
          <a:p>
            <a:r>
              <a:rPr lang="fr-CA" sz="1200" b="1" dirty="0" smtClean="0">
                <a:solidFill>
                  <a:srgbClr val="000000"/>
                </a:solidFill>
                <a:latin typeface="Berlin Sans FB" panose="020E0602020502020306" pitchFamily="34" charset="0"/>
              </a:rPr>
              <a:t>Horaire </a:t>
            </a:r>
            <a:r>
              <a:rPr lang="fr-CA" sz="1200" b="1" dirty="0">
                <a:solidFill>
                  <a:srgbClr val="000000"/>
                </a:solidFill>
                <a:latin typeface="Berlin Sans FB" panose="020E0602020502020306" pitchFamily="34" charset="0"/>
              </a:rPr>
              <a:t>du travail de proximité (rue)</a:t>
            </a:r>
          </a:p>
          <a:p>
            <a:r>
              <a:rPr lang="fr-CA" sz="1200" dirty="0">
                <a:solidFill>
                  <a:srgbClr val="000000"/>
                </a:solidFill>
                <a:latin typeface="Berlin Sans FB" panose="020E0602020502020306" pitchFamily="34" charset="0"/>
              </a:rPr>
              <a:t>Horaire variable</a:t>
            </a:r>
            <a:br>
              <a:rPr lang="fr-CA" sz="1200" dirty="0">
                <a:solidFill>
                  <a:srgbClr val="000000"/>
                </a:solidFill>
                <a:latin typeface="Berlin Sans FB" panose="020E0602020502020306" pitchFamily="34" charset="0"/>
              </a:rPr>
            </a:br>
            <a:r>
              <a:rPr lang="fr-CA" sz="1200" dirty="0">
                <a:solidFill>
                  <a:srgbClr val="000000"/>
                </a:solidFill>
                <a:latin typeface="Berlin Sans FB" panose="020E0602020502020306" pitchFamily="34" charset="0"/>
              </a:rPr>
              <a:t>Téléphone</a:t>
            </a:r>
            <a:r>
              <a:rPr lang="fr-CA" sz="1200" dirty="0" smtClean="0">
                <a:solidFill>
                  <a:srgbClr val="000000"/>
                </a:solidFill>
                <a:latin typeface="Berlin Sans FB" panose="020E0602020502020306" pitchFamily="34" charset="0"/>
              </a:rPr>
              <a:t>: 514-528-1700 </a:t>
            </a:r>
            <a:r>
              <a:rPr lang="fr-CA" sz="1200" dirty="0">
                <a:solidFill>
                  <a:srgbClr val="000000"/>
                </a:solidFill>
                <a:latin typeface="Berlin Sans FB" panose="020E0602020502020306" pitchFamily="34" charset="0"/>
              </a:rPr>
              <a:t>poste 232</a:t>
            </a:r>
            <a:br>
              <a:rPr lang="fr-CA" sz="1200" dirty="0">
                <a:solidFill>
                  <a:srgbClr val="000000"/>
                </a:solidFill>
                <a:latin typeface="Berlin Sans FB" panose="020E0602020502020306" pitchFamily="34" charset="0"/>
              </a:rPr>
            </a:br>
            <a:r>
              <a:rPr lang="fr-CA" sz="1200" dirty="0">
                <a:solidFill>
                  <a:srgbClr val="000000"/>
                </a:solidFill>
                <a:latin typeface="Berlin Sans FB" panose="020E0602020502020306" pitchFamily="34" charset="0"/>
                <a:hlinkClick r:id="rId9"/>
              </a:rPr>
              <a:t>travailderue@spectrederue.org</a:t>
            </a:r>
            <a:endParaRPr lang="fr-CA" sz="1200" dirty="0">
              <a:solidFill>
                <a:srgbClr val="000000"/>
              </a:solidFill>
              <a:latin typeface="Berlin Sans FB" panose="020E0602020502020306" pitchFamily="34" charset="0"/>
            </a:endParaRPr>
          </a:p>
        </p:txBody>
      </p:sp>
      <p:sp>
        <p:nvSpPr>
          <p:cNvPr id="6" name="Rectangle 5"/>
          <p:cNvSpPr/>
          <p:nvPr>
            <p:custDataLst>
              <p:tags r:id="rId4"/>
            </p:custDataLst>
          </p:nvPr>
        </p:nvSpPr>
        <p:spPr>
          <a:xfrm>
            <a:off x="0" y="7782743"/>
            <a:ext cx="6858000" cy="461665"/>
          </a:xfrm>
          <a:prstGeom prst="rect">
            <a:avLst/>
          </a:prstGeom>
        </p:spPr>
        <p:txBody>
          <a:bodyPr wrap="square">
            <a:spAutoFit/>
          </a:bodyPr>
          <a:lstStyle/>
          <a:p>
            <a:pPr algn="ctr"/>
            <a:r>
              <a:rPr lang="fr-CA" sz="1200" dirty="0">
                <a:solidFill>
                  <a:schemeClr val="bg1">
                    <a:lumMod val="50000"/>
                  </a:schemeClr>
                </a:solidFill>
                <a:latin typeface="Arial Rounded MT Bold" panose="020F0704030504030204" pitchFamily="34" charset="0"/>
              </a:rPr>
              <a:t> </a:t>
            </a:r>
            <a:r>
              <a:rPr lang="fr-CA" sz="1200" b="1" dirty="0">
                <a:solidFill>
                  <a:srgbClr val="000000"/>
                </a:solidFill>
                <a:latin typeface="Berlin Sans FB" panose="020E0602020502020306" pitchFamily="34" charset="0"/>
              </a:rPr>
              <a:t>Spectre de rue Inc. © </a:t>
            </a:r>
            <a:r>
              <a:rPr lang="fr-CA" sz="1200" b="1" dirty="0" smtClean="0">
                <a:solidFill>
                  <a:srgbClr val="000000"/>
                </a:solidFill>
                <a:latin typeface="Berlin Sans FB" panose="020E0602020502020306" pitchFamily="34" charset="0"/>
              </a:rPr>
              <a:t>2017</a:t>
            </a:r>
            <a:endParaRPr lang="fr-CA" sz="1200" dirty="0">
              <a:solidFill>
                <a:srgbClr val="000000"/>
              </a:solidFill>
              <a:latin typeface="Berlin Sans FB" panose="020E0602020502020306" pitchFamily="34" charset="0"/>
            </a:endParaRPr>
          </a:p>
          <a:p>
            <a:pPr algn="ctr"/>
            <a:endParaRPr lang="fr-CA" sz="1200" dirty="0">
              <a:solidFill>
                <a:schemeClr val="bg1">
                  <a:lumMod val="50000"/>
                </a:schemeClr>
              </a:solidFill>
              <a:latin typeface="Arial Rounded MT Bold" panose="020F0704030504030204" pitchFamily="34" charset="0"/>
            </a:endParaRPr>
          </a:p>
        </p:txBody>
      </p:sp>
      <p:sp>
        <p:nvSpPr>
          <p:cNvPr id="10" name="Rectangle 9"/>
          <p:cNvSpPr/>
          <p:nvPr/>
        </p:nvSpPr>
        <p:spPr>
          <a:xfrm>
            <a:off x="771542" y="3160822"/>
            <a:ext cx="2513442" cy="3655681"/>
          </a:xfrm>
          <a:prstGeom prst="rect">
            <a:avLst/>
          </a:prstGeom>
        </p:spPr>
        <p:txBody>
          <a:bodyPr wrap="square">
            <a:spAutoFit/>
          </a:bodyPr>
          <a:lstStyle/>
          <a:p>
            <a:pPr>
              <a:lnSpc>
                <a:spcPct val="107000"/>
              </a:lnSpc>
              <a:spcAft>
                <a:spcPts val="800"/>
              </a:spcAft>
            </a:pPr>
            <a:r>
              <a:rPr lang="fr-CA" sz="1200" b="1"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Horaire de l’administration</a:t>
            </a:r>
            <a:endParaRPr lang="fr-CA" sz="12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Lundi au vendredi de 9h à 16h</a:t>
            </a:r>
            <a:br>
              <a:rPr lang="fr-CA" sz="12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br>
            <a:r>
              <a:rPr lang="fr-CA" sz="12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Téléphone: 514-528-1700 poste 235</a:t>
            </a:r>
            <a:br>
              <a:rPr lang="fr-CA" sz="12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br>
            <a:r>
              <a:rPr lang="fr-CA" sz="12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télécopieur: 514-528-1532</a:t>
            </a:r>
            <a:br>
              <a:rPr lang="fr-CA" sz="12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br>
            <a:r>
              <a:rPr lang="fr-CA" sz="1200" u="sng" dirty="0">
                <a:solidFill>
                  <a:srgbClr val="000000"/>
                </a:solidFill>
                <a:latin typeface="Berlin Sans FB" panose="020E0602020502020306" pitchFamily="34" charset="0"/>
                <a:ea typeface="Calibri" panose="020F0502020204030204" pitchFamily="34" charset="0"/>
                <a:cs typeface="Times New Roman" panose="02020603050405020304" pitchFamily="18" charset="0"/>
                <a:hlinkClick r:id="rId10"/>
              </a:rPr>
              <a:t>administration@spectrederue.org</a:t>
            </a:r>
            <a:endParaRPr lang="fr-CA" sz="12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Horaire du centre de jour</a:t>
            </a:r>
            <a:endParaRPr lang="fr-CA" sz="12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Mercredi au vendredi de 12h30 à 16h</a:t>
            </a:r>
            <a:br>
              <a:rPr lang="fr-CA" sz="12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br>
            <a:r>
              <a:rPr lang="fr-CA" sz="12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Téléphone: 514-524-5197</a:t>
            </a:r>
            <a:br>
              <a:rPr lang="fr-CA" sz="12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br>
            <a:r>
              <a:rPr lang="fr-CA" sz="1200" u="sng" dirty="0">
                <a:solidFill>
                  <a:srgbClr val="000000"/>
                </a:solidFill>
                <a:latin typeface="Berlin Sans FB" panose="020E0602020502020306" pitchFamily="34" charset="0"/>
                <a:ea typeface="Calibri" panose="020F0502020204030204" pitchFamily="34" charset="0"/>
                <a:cs typeface="Times New Roman" panose="02020603050405020304" pitchFamily="18" charset="0"/>
                <a:hlinkClick r:id="rId11"/>
              </a:rPr>
              <a:t>centredejour@spectrederue.org</a:t>
            </a:r>
            <a:endParaRPr lang="fr-CA" sz="12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Horaire du site fixe</a:t>
            </a:r>
            <a:endParaRPr lang="fr-CA" sz="12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Lundi au vendredi de 9h30 à 19h</a:t>
            </a:r>
            <a:br>
              <a:rPr lang="fr-CA" sz="12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br>
            <a:r>
              <a:rPr lang="fr-CA" sz="12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Samedi et dimanche de 10h à 16h</a:t>
            </a:r>
            <a:br>
              <a:rPr lang="fr-CA" sz="12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br>
            <a:r>
              <a:rPr lang="fr-CA" sz="12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Tel: 514-524-5197</a:t>
            </a:r>
            <a:br>
              <a:rPr lang="fr-CA" sz="12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br>
            <a:r>
              <a:rPr lang="fr-CA" sz="1200" u="sng" dirty="0">
                <a:solidFill>
                  <a:srgbClr val="000000"/>
                </a:solidFill>
                <a:latin typeface="Berlin Sans FB" panose="020E0602020502020306" pitchFamily="34" charset="0"/>
                <a:ea typeface="Calibri" panose="020F0502020204030204" pitchFamily="34" charset="0"/>
                <a:cs typeface="Times New Roman" panose="02020603050405020304" pitchFamily="18" charset="0"/>
                <a:hlinkClick r:id="rId11"/>
              </a:rPr>
              <a:t>centredejour@spectrederue.org</a:t>
            </a:r>
            <a:endParaRPr lang="fr-CA" sz="12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latin typeface="Calibri" panose="020F0502020204030204" pitchFamily="34" charset="0"/>
                <a:ea typeface="Calibri" panose="020F0502020204030204" pitchFamily="34" charset="0"/>
                <a:cs typeface="Times New Roman" panose="02020603050405020304" pitchFamily="18" charset="0"/>
              </a:rPr>
              <a:t> </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83784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1000"/>
            <a:lum/>
          </a:blip>
          <a:srcRect/>
          <a:stretch>
            <a:fillRect t="-10000" b="-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254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1000"/>
            <a:lum/>
          </a:blip>
          <a:srcRect/>
          <a:stretch>
            <a:fillRect t="-10000" b="-10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87000" y="203624"/>
            <a:ext cx="6084000" cy="3960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fr-CA" sz="2000" dirty="0" smtClean="0">
                <a:latin typeface="Berlin Sans FB" panose="020E0602020502020306" pitchFamily="34" charset="0"/>
              </a:rPr>
              <a:t>Notre mission nous tient à cœur!</a:t>
            </a:r>
            <a:endParaRPr lang="fr-CA" sz="2000" dirty="0">
              <a:latin typeface="Berlin Sans FB" panose="020E0602020502020306" pitchFamily="34" charset="0"/>
            </a:endParaRPr>
          </a:p>
        </p:txBody>
      </p:sp>
      <p:sp>
        <p:nvSpPr>
          <p:cNvPr id="5" name="ZoneTexte 4"/>
          <p:cNvSpPr txBox="1"/>
          <p:nvPr/>
        </p:nvSpPr>
        <p:spPr>
          <a:xfrm>
            <a:off x="3817620" y="1115616"/>
            <a:ext cx="2653380" cy="584775"/>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r>
              <a:rPr lang="fr-CA" sz="1600" dirty="0" smtClean="0">
                <a:solidFill>
                  <a:schemeClr val="tx2"/>
                </a:solidFill>
                <a:latin typeface="Berlin Sans FB" panose="020E0602020502020306" pitchFamily="34" charset="0"/>
              </a:rPr>
              <a:t>Spectre de rue au fil de temps</a:t>
            </a:r>
          </a:p>
        </p:txBody>
      </p:sp>
      <p:sp>
        <p:nvSpPr>
          <p:cNvPr id="3" name="Espace réservé du contenu 2"/>
          <p:cNvSpPr>
            <a:spLocks noGrp="1"/>
          </p:cNvSpPr>
          <p:nvPr>
            <p:ph sz="half" idx="1"/>
          </p:nvPr>
        </p:nvSpPr>
        <p:spPr>
          <a:xfrm>
            <a:off x="387000" y="1115616"/>
            <a:ext cx="3304890" cy="7306767"/>
          </a:xfrm>
        </p:spPr>
        <p:txBody>
          <a:bodyPr/>
          <a:lstStyle/>
          <a:p>
            <a:pPr algn="just">
              <a:defRPr sz="1800" b="0" i="0" u="none" strike="noStrike" kern="0" cap="none" spc="0" baseline="0">
                <a:solidFill>
                  <a:srgbClr val="000000"/>
                </a:solidFill>
                <a:uFillTx/>
              </a:defRPr>
            </a:pPr>
            <a:r>
              <a:rPr lang="fr-CA" sz="1400" b="0" dirty="0">
                <a:solidFill>
                  <a:srgbClr val="000000"/>
                </a:solidFill>
                <a:latin typeface="Berlin Sans FB" panose="020E0602020502020306" pitchFamily="34" charset="0"/>
              </a:rPr>
              <a:t>Notre objectif est  d’accueillir la personne dans l’état dans lequel elle est, et ce, en favorisant le lien de confiance. « Informer, sensibiliser, responsabiliser et surtout, faire réfléchir plutôt que sanctionner, punir ou exclure. </a:t>
            </a:r>
            <a:r>
              <a:rPr lang="fr-CA" sz="1400" b="0" dirty="0" smtClean="0">
                <a:solidFill>
                  <a:srgbClr val="000000"/>
                </a:solidFill>
                <a:latin typeface="Berlin Sans FB" panose="020E0602020502020306" pitchFamily="34" charset="0"/>
              </a:rPr>
              <a:t>»</a:t>
            </a:r>
          </a:p>
          <a:p>
            <a:pPr algn="just">
              <a:defRPr sz="1800" b="0" i="0" u="none" strike="noStrike" kern="0" cap="none" spc="0" baseline="0">
                <a:solidFill>
                  <a:srgbClr val="000000"/>
                </a:solidFill>
                <a:uFillTx/>
              </a:defRPr>
            </a:pPr>
            <a:r>
              <a:rPr lang="fr-CA" sz="1400" b="0" dirty="0" smtClean="0">
                <a:solidFill>
                  <a:srgbClr val="000000"/>
                </a:solidFill>
                <a:latin typeface="Berlin Sans FB" panose="020E0602020502020306" pitchFamily="34" charset="0"/>
              </a:rPr>
              <a:t>Nos services permettent aux usagers de s’outiller afin d’adopter des comportements responsables.</a:t>
            </a:r>
            <a:endParaRPr lang="fr-CA" sz="1400" b="0" dirty="0">
              <a:solidFill>
                <a:srgbClr val="000000"/>
              </a:solidFill>
              <a:latin typeface="Berlin Sans FB" panose="020E0602020502020306" pitchFamily="34" charset="0"/>
            </a:endParaRPr>
          </a:p>
          <a:p>
            <a:pPr lvl="0" algn="just">
              <a:defRPr sz="1800" b="0" i="0" u="none" strike="noStrike" kern="0" cap="none" spc="0" baseline="0">
                <a:solidFill>
                  <a:srgbClr val="000000"/>
                </a:solidFill>
                <a:uFillTx/>
              </a:defRPr>
            </a:pPr>
            <a:r>
              <a:rPr lang="fr-CA" sz="1400" kern="0" dirty="0" smtClean="0">
                <a:solidFill>
                  <a:srgbClr val="000000"/>
                </a:solidFill>
                <a:latin typeface="Berlin Sans FB" panose="020E0602020502020306" pitchFamily="34" charset="0"/>
              </a:rPr>
              <a:t>Nous nous engageons à:</a:t>
            </a:r>
          </a:p>
          <a:p>
            <a:pPr marL="285750" lvl="0" indent="-285750" algn="just">
              <a:buFont typeface="Wingdings" panose="05000000000000000000" pitchFamily="2" charset="2"/>
              <a:buChar char="ü"/>
              <a:defRPr sz="1800" b="0" i="0" u="none" strike="noStrike" kern="0" cap="none" spc="0" baseline="0">
                <a:solidFill>
                  <a:srgbClr val="000000"/>
                </a:solidFill>
                <a:uFillTx/>
              </a:defRPr>
            </a:pPr>
            <a:r>
              <a:rPr lang="fr-CA" sz="1400" kern="0" dirty="0" smtClean="0">
                <a:solidFill>
                  <a:srgbClr val="000000"/>
                </a:solidFill>
                <a:latin typeface="Berlin Sans FB" panose="020E0602020502020306" pitchFamily="34" charset="0"/>
              </a:rPr>
              <a:t>Prévenir </a:t>
            </a:r>
            <a:r>
              <a:rPr lang="fr-CA" sz="1400" kern="0" dirty="0">
                <a:solidFill>
                  <a:srgbClr val="000000"/>
                </a:solidFill>
                <a:latin typeface="Berlin Sans FB" panose="020E0602020502020306" pitchFamily="34" charset="0"/>
              </a:rPr>
              <a:t>et réduire  la propagation  des   infections transmissibles sexuellement et par le sang (ITSS), du VIH/Sida et des diverses formes d'hépatites auprès des personnes marginalisées habitant, travaillant ou transitant sur le territoire du centre-ville de Montréal, aux prises avec des problèmes de toxicomanie, de prostitution, d'itinérance et de santé mentale</a:t>
            </a:r>
            <a:r>
              <a:rPr lang="fr-CA" sz="1400" kern="0" dirty="0" smtClean="0">
                <a:solidFill>
                  <a:srgbClr val="000000"/>
                </a:solidFill>
                <a:latin typeface="Berlin Sans FB" panose="020E0602020502020306" pitchFamily="34" charset="0"/>
              </a:rPr>
              <a:t>.</a:t>
            </a:r>
            <a:endParaRPr lang="fr-CA" sz="1400" kern="0" dirty="0">
              <a:solidFill>
                <a:srgbClr val="000000"/>
              </a:solidFill>
              <a:latin typeface="Berlin Sans FB" panose="020E0602020502020306" pitchFamily="34" charset="0"/>
            </a:endParaRPr>
          </a:p>
          <a:p>
            <a:pPr marL="285750" lvl="0" indent="-285750" algn="just">
              <a:buFont typeface="Wingdings" panose="05000000000000000000" pitchFamily="2" charset="2"/>
              <a:buChar char="ü"/>
              <a:defRPr sz="1800" b="0" i="0" u="none" strike="noStrike" kern="0" cap="none" spc="0" baseline="0">
                <a:solidFill>
                  <a:srgbClr val="000000"/>
                </a:solidFill>
                <a:uFillTx/>
              </a:defRPr>
            </a:pPr>
            <a:r>
              <a:rPr lang="fr-CA" sz="1400" kern="0" dirty="0">
                <a:solidFill>
                  <a:srgbClr val="000000"/>
                </a:solidFill>
                <a:latin typeface="Berlin Sans FB" panose="020E0602020502020306" pitchFamily="34" charset="0"/>
              </a:rPr>
              <a:t>Sensibiliser et éduquer la population et le milieu aux réalités de ces personnes pour favoriser leur cohabitation</a:t>
            </a:r>
            <a:r>
              <a:rPr lang="fr-CA" sz="1400" kern="0" dirty="0" smtClean="0">
                <a:solidFill>
                  <a:srgbClr val="000000"/>
                </a:solidFill>
                <a:latin typeface="Berlin Sans FB" panose="020E0602020502020306" pitchFamily="34" charset="0"/>
              </a:rPr>
              <a:t>.</a:t>
            </a:r>
            <a:endParaRPr lang="fr-CA" sz="1400" kern="0" dirty="0">
              <a:solidFill>
                <a:srgbClr val="000000"/>
              </a:solidFill>
              <a:latin typeface="Berlin Sans FB" panose="020E0602020502020306" pitchFamily="34" charset="0"/>
            </a:endParaRPr>
          </a:p>
          <a:p>
            <a:pPr marL="285750" lvl="0" indent="-285750" algn="just">
              <a:buFont typeface="Wingdings" panose="05000000000000000000" pitchFamily="2" charset="2"/>
              <a:buChar char="ü"/>
              <a:defRPr sz="1800" b="0" i="0" u="none" strike="noStrike" kern="0" cap="none" spc="0" baseline="0">
                <a:solidFill>
                  <a:srgbClr val="000000"/>
                </a:solidFill>
                <a:uFillTx/>
              </a:defRPr>
            </a:pPr>
            <a:r>
              <a:rPr lang="fr-CA" sz="1400" kern="0" dirty="0">
                <a:solidFill>
                  <a:srgbClr val="000000"/>
                </a:solidFill>
                <a:latin typeface="Berlin Sans FB" panose="020E0602020502020306" pitchFamily="34" charset="0"/>
              </a:rPr>
              <a:t>Soutenir les démarches de nos membres vers la socialisation et l'intégration sociale</a:t>
            </a:r>
            <a:r>
              <a:rPr lang="fr-CA" sz="1400" kern="0" dirty="0" smtClean="0">
                <a:solidFill>
                  <a:srgbClr val="000000"/>
                </a:solidFill>
                <a:latin typeface="Berlin Sans FB" panose="020E0602020502020306" pitchFamily="34" charset="0"/>
              </a:rPr>
              <a:t>.</a:t>
            </a:r>
            <a:endParaRPr lang="fr-CA" sz="1400" kern="0" dirty="0">
              <a:solidFill>
                <a:srgbClr val="000000"/>
              </a:solidFill>
              <a:latin typeface="Berlin Sans FB" panose="020E0602020502020306" pitchFamily="34" charset="0"/>
            </a:endParaRPr>
          </a:p>
        </p:txBody>
      </p:sp>
      <p:pic>
        <p:nvPicPr>
          <p:cNvPr id="7" name="Image 6"/>
          <p:cNvPicPr>
            <a:picLocks noChangeAspect="1"/>
          </p:cNvPicPr>
          <p:nvPr/>
        </p:nvPicPr>
        <p:blipFill>
          <a:blip r:embed="rId3"/>
          <a:stretch>
            <a:fillRect/>
          </a:stretch>
        </p:blipFill>
        <p:spPr>
          <a:xfrm rot="925902">
            <a:off x="5878197" y="1201317"/>
            <a:ext cx="404664" cy="404664"/>
          </a:xfrm>
          <a:prstGeom prst="rect">
            <a:avLst/>
          </a:prstGeom>
        </p:spPr>
      </p:pic>
      <p:pic>
        <p:nvPicPr>
          <p:cNvPr id="9" name="Picture 2"/>
          <p:cNvPicPr>
            <a:picLocks noGrp="1" noChangeAspect="1" noChangeArrowheads="1"/>
          </p:cNvPicPr>
          <p:nvPr>
            <p:ph sz="half" idx="2"/>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931570" y="1700391"/>
            <a:ext cx="1277896" cy="98746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Image 9"/>
          <p:cNvPicPr>
            <a:picLocks noChangeAspect="1"/>
          </p:cNvPicPr>
          <p:nvPr/>
        </p:nvPicPr>
        <p:blipFill>
          <a:blip r:embed="rId5"/>
          <a:stretch>
            <a:fillRect/>
          </a:stretch>
        </p:blipFill>
        <p:spPr>
          <a:xfrm>
            <a:off x="5071664" y="2917200"/>
            <a:ext cx="1257742" cy="1039417"/>
          </a:xfrm>
          <a:prstGeom prst="rect">
            <a:avLst/>
          </a:prstGeom>
        </p:spPr>
      </p:pic>
      <p:pic>
        <p:nvPicPr>
          <p:cNvPr id="11" name="Image 10"/>
          <p:cNvPicPr>
            <a:picLocks noChangeAspect="1"/>
          </p:cNvPicPr>
          <p:nvPr/>
        </p:nvPicPr>
        <p:blipFill>
          <a:blip r:embed="rId6"/>
          <a:stretch>
            <a:fillRect/>
          </a:stretch>
        </p:blipFill>
        <p:spPr>
          <a:xfrm>
            <a:off x="4005163" y="4406668"/>
            <a:ext cx="903728" cy="1410819"/>
          </a:xfrm>
          <a:prstGeom prst="rect">
            <a:avLst/>
          </a:prstGeom>
        </p:spPr>
      </p:pic>
      <p:pic>
        <p:nvPicPr>
          <p:cNvPr id="12" name="Image 11"/>
          <p:cNvPicPr>
            <a:picLocks noChangeAspect="1"/>
          </p:cNvPicPr>
          <p:nvPr/>
        </p:nvPicPr>
        <p:blipFill>
          <a:blip r:embed="rId7"/>
          <a:stretch>
            <a:fillRect/>
          </a:stretch>
        </p:blipFill>
        <p:spPr>
          <a:xfrm>
            <a:off x="5665436" y="5564350"/>
            <a:ext cx="639348" cy="1480065"/>
          </a:xfrm>
          <a:prstGeom prst="rect">
            <a:avLst/>
          </a:prstGeom>
        </p:spPr>
      </p:pic>
      <p:pic>
        <p:nvPicPr>
          <p:cNvPr id="13" name="Image 12"/>
          <p:cNvPicPr>
            <a:picLocks noChangeAspect="1"/>
          </p:cNvPicPr>
          <p:nvPr/>
        </p:nvPicPr>
        <p:blipFill>
          <a:blip r:embed="rId8"/>
          <a:stretch>
            <a:fillRect/>
          </a:stretch>
        </p:blipFill>
        <p:spPr>
          <a:xfrm>
            <a:off x="3931570" y="7314822"/>
            <a:ext cx="2127023" cy="776254"/>
          </a:xfrm>
          <a:prstGeom prst="rect">
            <a:avLst/>
          </a:prstGeom>
        </p:spPr>
      </p:pic>
      <p:cxnSp>
        <p:nvCxnSpPr>
          <p:cNvPr id="17" name="Connecteur droit avec flèche 16"/>
          <p:cNvCxnSpPr/>
          <p:nvPr/>
        </p:nvCxnSpPr>
        <p:spPr>
          <a:xfrm>
            <a:off x="4797152" y="2828505"/>
            <a:ext cx="347158" cy="307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a:off x="5016534" y="4112512"/>
            <a:ext cx="284674" cy="241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5144310" y="5564350"/>
            <a:ext cx="300914" cy="253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H="1">
            <a:off x="5638438" y="7270931"/>
            <a:ext cx="386428" cy="194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5016534" y="2276095"/>
            <a:ext cx="1288250" cy="307777"/>
          </a:xfrm>
          <a:prstGeom prst="rect">
            <a:avLst/>
          </a:prstGeom>
          <a:noFill/>
        </p:spPr>
        <p:txBody>
          <a:bodyPr wrap="square" rtlCol="0">
            <a:spAutoFit/>
          </a:bodyPr>
          <a:lstStyle/>
          <a:p>
            <a:r>
              <a:rPr lang="fr-CA" sz="1400" dirty="0" smtClean="0">
                <a:solidFill>
                  <a:schemeClr val="bg1">
                    <a:lumMod val="50000"/>
                  </a:schemeClr>
                </a:solidFill>
                <a:latin typeface="Berlin Sans FB" panose="020E0602020502020306" pitchFamily="34" charset="0"/>
              </a:rPr>
              <a:t>1994 à 1998</a:t>
            </a:r>
          </a:p>
        </p:txBody>
      </p:sp>
      <p:sp>
        <p:nvSpPr>
          <p:cNvPr id="8" name="ZoneTexte 7"/>
          <p:cNvSpPr txBox="1"/>
          <p:nvPr/>
        </p:nvSpPr>
        <p:spPr>
          <a:xfrm>
            <a:off x="4024442" y="3435326"/>
            <a:ext cx="1181014" cy="307777"/>
          </a:xfrm>
          <a:prstGeom prst="rect">
            <a:avLst/>
          </a:prstGeom>
          <a:noFill/>
        </p:spPr>
        <p:txBody>
          <a:bodyPr wrap="square" rtlCol="0">
            <a:spAutoFit/>
          </a:bodyPr>
          <a:lstStyle/>
          <a:p>
            <a:r>
              <a:rPr lang="fr-CA" sz="1400" dirty="0">
                <a:solidFill>
                  <a:schemeClr val="bg1">
                    <a:lumMod val="50000"/>
                  </a:schemeClr>
                </a:solidFill>
                <a:latin typeface="Berlin Sans FB" panose="020E0602020502020306" pitchFamily="34" charset="0"/>
              </a:rPr>
              <a:t>1998 à 2000</a:t>
            </a:r>
          </a:p>
        </p:txBody>
      </p:sp>
      <p:sp>
        <p:nvSpPr>
          <p:cNvPr id="14" name="ZoneTexte 13"/>
          <p:cNvSpPr txBox="1"/>
          <p:nvPr/>
        </p:nvSpPr>
        <p:spPr>
          <a:xfrm>
            <a:off x="5001602" y="4919763"/>
            <a:ext cx="1318113" cy="307777"/>
          </a:xfrm>
          <a:prstGeom prst="rect">
            <a:avLst/>
          </a:prstGeom>
          <a:noFill/>
        </p:spPr>
        <p:txBody>
          <a:bodyPr wrap="square" rtlCol="0">
            <a:spAutoFit/>
          </a:bodyPr>
          <a:lstStyle/>
          <a:p>
            <a:r>
              <a:rPr lang="fr-CA" sz="1400" dirty="0">
                <a:solidFill>
                  <a:schemeClr val="bg1">
                    <a:lumMod val="50000"/>
                  </a:schemeClr>
                </a:solidFill>
                <a:latin typeface="Berlin Sans FB" panose="020E0602020502020306" pitchFamily="34" charset="0"/>
              </a:rPr>
              <a:t>2000 à 2004</a:t>
            </a:r>
          </a:p>
        </p:txBody>
      </p:sp>
      <p:sp>
        <p:nvSpPr>
          <p:cNvPr id="15" name="ZoneTexte 14"/>
          <p:cNvSpPr txBox="1"/>
          <p:nvPr/>
        </p:nvSpPr>
        <p:spPr>
          <a:xfrm>
            <a:off x="4493506" y="6218512"/>
            <a:ext cx="1156316" cy="307777"/>
          </a:xfrm>
          <a:prstGeom prst="rect">
            <a:avLst/>
          </a:prstGeom>
          <a:noFill/>
        </p:spPr>
        <p:txBody>
          <a:bodyPr wrap="square" rtlCol="0">
            <a:spAutoFit/>
          </a:bodyPr>
          <a:lstStyle/>
          <a:p>
            <a:r>
              <a:rPr lang="fr-CA" sz="1400" dirty="0">
                <a:solidFill>
                  <a:schemeClr val="bg1">
                    <a:lumMod val="50000"/>
                  </a:schemeClr>
                </a:solidFill>
                <a:latin typeface="Berlin Sans FB" panose="020E0602020502020306" pitchFamily="34" charset="0"/>
              </a:rPr>
              <a:t>2004 à 2010</a:t>
            </a:r>
          </a:p>
        </p:txBody>
      </p:sp>
      <p:sp>
        <p:nvSpPr>
          <p:cNvPr id="16" name="ZoneTexte 15"/>
          <p:cNvSpPr txBox="1"/>
          <p:nvPr/>
        </p:nvSpPr>
        <p:spPr>
          <a:xfrm>
            <a:off x="4343440" y="8210856"/>
            <a:ext cx="1520706" cy="307777"/>
          </a:xfrm>
          <a:prstGeom prst="rect">
            <a:avLst/>
          </a:prstGeom>
          <a:noFill/>
        </p:spPr>
        <p:txBody>
          <a:bodyPr wrap="square" rtlCol="0">
            <a:spAutoFit/>
          </a:bodyPr>
          <a:lstStyle/>
          <a:p>
            <a:r>
              <a:rPr lang="fr-CA" sz="1400" dirty="0">
                <a:solidFill>
                  <a:schemeClr val="bg1">
                    <a:lumMod val="50000"/>
                  </a:schemeClr>
                </a:solidFill>
                <a:latin typeface="Berlin Sans FB" panose="020E0602020502020306" pitchFamily="34" charset="0"/>
              </a:rPr>
              <a:t>2010 à ce jour </a:t>
            </a:r>
          </a:p>
        </p:txBody>
      </p:sp>
    </p:spTree>
    <p:extLst>
      <p:ext uri="{BB962C8B-B14F-4D97-AF65-F5344CB8AC3E}">
        <p14:creationId xmlns:p14="http://schemas.microsoft.com/office/powerpoint/2010/main" val="144232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1000"/>
            <a:lum/>
          </a:blip>
          <a:srcRect/>
          <a:stretch>
            <a:fillRect t="-10000" b="-10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14351" y="1043608"/>
            <a:ext cx="5829300" cy="7488832"/>
          </a:xfrm>
        </p:spPr>
        <p:txBody>
          <a:bodyPr/>
          <a:lstStyle/>
          <a:p>
            <a:pPr lvl="0">
              <a:lnSpc>
                <a:spcPct val="150000"/>
              </a:lnSpc>
              <a:defRPr sz="1800" b="0" i="0" u="none" strike="noStrike" kern="0" cap="none" spc="0" baseline="0">
                <a:solidFill>
                  <a:srgbClr val="000000"/>
                </a:solidFill>
                <a:uFillTx/>
              </a:defRPr>
            </a:pPr>
            <a:r>
              <a:rPr lang="fr-CA" sz="1400" kern="0" dirty="0">
                <a:solidFill>
                  <a:srgbClr val="000000"/>
                </a:solidFill>
                <a:latin typeface="Berlin Sans FB" panose="020E0602020502020306" pitchFamily="34" charset="0"/>
              </a:rPr>
              <a:t/>
            </a:r>
            <a:br>
              <a:rPr lang="fr-CA" sz="1400" kern="0" dirty="0">
                <a:solidFill>
                  <a:srgbClr val="000000"/>
                </a:solidFill>
                <a:latin typeface="Berlin Sans FB" panose="020E0602020502020306" pitchFamily="34" charset="0"/>
              </a:rPr>
            </a:br>
            <a:endParaRPr lang="fr-CA" sz="1400" dirty="0"/>
          </a:p>
        </p:txBody>
      </p:sp>
      <p:sp>
        <p:nvSpPr>
          <p:cNvPr id="3" name="Espace réservé du texte 2"/>
          <p:cNvSpPr>
            <a:spLocks noGrp="1"/>
          </p:cNvSpPr>
          <p:nvPr>
            <p:ph type="body" idx="1"/>
          </p:nvPr>
        </p:nvSpPr>
        <p:spPr>
          <a:xfrm>
            <a:off x="514350" y="304801"/>
            <a:ext cx="5829300" cy="396000"/>
          </a:xfrm>
        </p:spPr>
        <p:style>
          <a:lnRef idx="2">
            <a:schemeClr val="dk1"/>
          </a:lnRef>
          <a:fillRef idx="1">
            <a:schemeClr val="lt1"/>
          </a:fillRef>
          <a:effectRef idx="0">
            <a:schemeClr val="dk1"/>
          </a:effectRef>
          <a:fontRef idx="minor">
            <a:schemeClr val="dk1"/>
          </a:fontRef>
        </p:style>
        <p:txBody>
          <a:bodyPr anchor="ctr">
            <a:normAutofit lnSpcReduction="10000"/>
          </a:bodyPr>
          <a:lstStyle/>
          <a:p>
            <a:pPr algn="ctr"/>
            <a:r>
              <a:rPr lang="fr-CA" dirty="0" smtClean="0">
                <a:latin typeface="Berlin Sans FB" panose="020E0602020502020306" pitchFamily="34" charset="0"/>
              </a:rPr>
              <a:t>Philosophie d’intervention</a:t>
            </a:r>
            <a:endParaRPr lang="fr-CA" dirty="0">
              <a:latin typeface="Berlin Sans FB" panose="020E0602020502020306" pitchFamily="34" charset="0"/>
            </a:endParaRPr>
          </a:p>
        </p:txBody>
      </p:sp>
      <p:sp>
        <p:nvSpPr>
          <p:cNvPr id="4" name="Rectangle 3"/>
          <p:cNvSpPr/>
          <p:nvPr/>
        </p:nvSpPr>
        <p:spPr>
          <a:xfrm>
            <a:off x="514350" y="1230543"/>
            <a:ext cx="5829300" cy="7114961"/>
          </a:xfrm>
          <a:prstGeom prst="rect">
            <a:avLst/>
          </a:prstGeom>
        </p:spPr>
        <p:txBody>
          <a:bodyPr wrap="square">
            <a:spAutoFit/>
          </a:bodyPr>
          <a:lstStyle/>
          <a:p>
            <a:pPr lvl="0" algn="just">
              <a:lnSpc>
                <a:spcPts val="2200"/>
              </a:lnSpc>
              <a:defRPr sz="1800" b="0" i="0" u="none" strike="noStrike" kern="0" cap="none" spc="0" baseline="0">
                <a:solidFill>
                  <a:srgbClr val="000000"/>
                </a:solidFill>
                <a:uFillTx/>
              </a:defRPr>
            </a:pPr>
            <a:r>
              <a:rPr lang="fr-CA" sz="1400" kern="0" dirty="0" smtClean="0">
                <a:solidFill>
                  <a:srgbClr val="000000"/>
                </a:solidFill>
                <a:latin typeface="Berlin Sans FB" panose="020E0602020502020306" pitchFamily="34" charset="0"/>
              </a:rPr>
              <a:t>	Les </a:t>
            </a:r>
            <a:r>
              <a:rPr lang="fr-CA" sz="1400" kern="0" dirty="0">
                <a:solidFill>
                  <a:srgbClr val="000000"/>
                </a:solidFill>
                <a:latin typeface="Berlin Sans FB" panose="020E0602020502020306" pitchFamily="34" charset="0"/>
              </a:rPr>
              <a:t>employés de Spectre de rue interviennent selon l’approche de la réduction des méfaits. Cette dernière est axée sur la santé et vise à réduire les problèmes de santé et les méfaits sociaux associés à la consommation d’alcool et de drogues, sans nécessairement exiger que les personnes deviennent abstinentes. La réduction des méfaits est une démarche de santé collective visant, plutôt que l’élimination de l’usage des substances psychoactives (ou d’autres comportements à risque ou « addictifs »), à ce que les principaux intéressés puissent développer des moyens de réduire les conséquences négatives liées à leurs comportements et aux effets pervers des contrôles sur ces comportements, pour eux-mêmes, leur entourage et la société, aux plans sanitaire, économique et social.</a:t>
            </a:r>
          </a:p>
          <a:p>
            <a:pPr lvl="0" algn="just">
              <a:lnSpc>
                <a:spcPts val="2200"/>
              </a:lnSpc>
              <a:defRPr sz="1800" b="0" i="0" u="none" strike="noStrike" kern="0" cap="none" spc="0" baseline="0">
                <a:solidFill>
                  <a:srgbClr val="000000"/>
                </a:solidFill>
                <a:uFillTx/>
              </a:defRPr>
            </a:pPr>
            <a:r>
              <a:rPr lang="fr-CA" sz="1400" kern="0" dirty="0">
                <a:solidFill>
                  <a:srgbClr val="000000"/>
                </a:solidFill>
                <a:latin typeface="Berlin Sans FB" panose="020E0602020502020306" pitchFamily="34" charset="0"/>
              </a:rPr>
              <a:t> </a:t>
            </a:r>
          </a:p>
          <a:p>
            <a:pPr lvl="0" algn="just">
              <a:lnSpc>
                <a:spcPts val="2200"/>
              </a:lnSpc>
              <a:defRPr sz="1800" b="0" i="0" u="none" strike="noStrike" kern="0" cap="none" spc="0" baseline="0">
                <a:solidFill>
                  <a:srgbClr val="000000"/>
                </a:solidFill>
                <a:uFillTx/>
              </a:defRPr>
            </a:pPr>
            <a:r>
              <a:rPr lang="fr-CA" sz="1400" kern="0" dirty="0">
                <a:solidFill>
                  <a:srgbClr val="000000"/>
                </a:solidFill>
                <a:latin typeface="Berlin Sans FB" panose="020E0602020502020306" pitchFamily="34" charset="0"/>
              </a:rPr>
              <a:t>Il est aussi pertinent de préciser que notre organisme est une structure à bas seuil, où les conditions d’accès pour les usagers sont presque inexistantes. La notion de « bas seuil » renvoie à ce que les Anglo-saxons appellent un « </a:t>
            </a:r>
            <a:r>
              <a:rPr lang="fr-CA" sz="1400" kern="0" dirty="0" err="1">
                <a:solidFill>
                  <a:srgbClr val="000000"/>
                </a:solidFill>
                <a:latin typeface="Berlin Sans FB" panose="020E0602020502020306" pitchFamily="34" charset="0"/>
              </a:rPr>
              <a:t>step</a:t>
            </a:r>
            <a:r>
              <a:rPr lang="fr-CA" sz="1400" kern="0" dirty="0">
                <a:solidFill>
                  <a:srgbClr val="000000"/>
                </a:solidFill>
                <a:latin typeface="Berlin Sans FB" panose="020E0602020502020306" pitchFamily="34" charset="0"/>
              </a:rPr>
              <a:t> by </a:t>
            </a:r>
            <a:r>
              <a:rPr lang="fr-CA" sz="1400" kern="0" dirty="0" err="1">
                <a:solidFill>
                  <a:srgbClr val="000000"/>
                </a:solidFill>
                <a:latin typeface="Berlin Sans FB" panose="020E0602020502020306" pitchFamily="34" charset="0"/>
              </a:rPr>
              <a:t>step</a:t>
            </a:r>
            <a:r>
              <a:rPr lang="fr-CA" sz="1400" kern="0" dirty="0">
                <a:solidFill>
                  <a:srgbClr val="000000"/>
                </a:solidFill>
                <a:latin typeface="Berlin Sans FB" panose="020E0602020502020306" pitchFamily="34" charset="0"/>
              </a:rPr>
              <a:t> », un parcours où l’on gravit des étapes « marche par marche ». Plus précisément, l’approche à bas seuil signifie que ces personnes peuvent accéder, sans exigence préalable hormis le respect des autres et du matériel, à un accueil, une écoute et à la prévention, et ce, quelle que soit l’étape de leur trajectoire de vie. Comme nos usagers vivent souvent avec plusieurs problématiques (toxicomanie, santé mentale et itinérance), les interventions doivent se faire dans une vision globale et tenir compte d’un ensemble de problèmes. Les quatre éléments de nos interventions sont l’accueil, l’écoute, l’aide et la référence.</a:t>
            </a:r>
          </a:p>
        </p:txBody>
      </p:sp>
    </p:spTree>
    <p:extLst>
      <p:ext uri="{BB962C8B-B14F-4D97-AF65-F5344CB8AC3E}">
        <p14:creationId xmlns:p14="http://schemas.microsoft.com/office/powerpoint/2010/main" val="1947180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1000"/>
            <a:lum/>
          </a:blip>
          <a:srcRect/>
          <a:stretch>
            <a:fillRect t="-10000" b="-10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14350" y="1043608"/>
            <a:ext cx="5829300" cy="6481647"/>
          </a:xfrm>
        </p:spPr>
        <p:txBody>
          <a:bodyPr/>
          <a:lstStyle/>
          <a:p>
            <a:r>
              <a:rPr lang="fr-CA" sz="1400" cap="none" dirty="0" smtClean="0">
                <a:solidFill>
                  <a:srgbClr val="000000"/>
                </a:solidFill>
                <a:latin typeface="Berlin Sans FB" panose="020E0602020502020306" pitchFamily="34" charset="0"/>
              </a:rPr>
              <a:t/>
            </a:r>
            <a:br>
              <a:rPr lang="fr-CA" sz="1400" cap="none" dirty="0" smtClean="0">
                <a:solidFill>
                  <a:srgbClr val="000000"/>
                </a:solidFill>
                <a:latin typeface="Berlin Sans FB" panose="020E0602020502020306" pitchFamily="34" charset="0"/>
              </a:rPr>
            </a:br>
            <a:endParaRPr lang="fr-CA" sz="1400" cap="none" dirty="0">
              <a:solidFill>
                <a:srgbClr val="000000"/>
              </a:solidFill>
              <a:latin typeface="Berlin Sans FB" panose="020E0602020502020306" pitchFamily="34" charset="0"/>
            </a:endParaRPr>
          </a:p>
        </p:txBody>
      </p:sp>
      <p:sp>
        <p:nvSpPr>
          <p:cNvPr id="3" name="Espace réservé du texte 2"/>
          <p:cNvSpPr>
            <a:spLocks noGrp="1"/>
          </p:cNvSpPr>
          <p:nvPr>
            <p:ph type="body" idx="1"/>
          </p:nvPr>
        </p:nvSpPr>
        <p:spPr>
          <a:xfrm>
            <a:off x="514350" y="323528"/>
            <a:ext cx="5829300" cy="396000"/>
          </a:xfrm>
        </p:spPr>
        <p:style>
          <a:lnRef idx="2">
            <a:schemeClr val="dk1"/>
          </a:lnRef>
          <a:fillRef idx="1">
            <a:schemeClr val="lt1"/>
          </a:fillRef>
          <a:effectRef idx="0">
            <a:schemeClr val="dk1"/>
          </a:effectRef>
          <a:fontRef idx="minor">
            <a:schemeClr val="dk1"/>
          </a:fontRef>
        </p:style>
        <p:txBody>
          <a:bodyPr anchor="ctr">
            <a:normAutofit lnSpcReduction="10000"/>
          </a:bodyPr>
          <a:lstStyle/>
          <a:p>
            <a:pPr algn="ctr"/>
            <a:r>
              <a:rPr lang="fr-CA" dirty="0" smtClean="0">
                <a:latin typeface="Berlin Sans FB" panose="020E0602020502020306" pitchFamily="34" charset="0"/>
              </a:rPr>
              <a:t>Site fixe </a:t>
            </a:r>
            <a:endParaRPr lang="fr-CA" dirty="0">
              <a:latin typeface="Berlin Sans FB" panose="020E0602020502020306" pitchFamily="34" charset="0"/>
            </a:endParaRPr>
          </a:p>
        </p:txBody>
      </p:sp>
      <p:sp>
        <p:nvSpPr>
          <p:cNvPr id="4" name="Rectangle 3"/>
          <p:cNvSpPr/>
          <p:nvPr/>
        </p:nvSpPr>
        <p:spPr>
          <a:xfrm>
            <a:off x="514350" y="4572000"/>
            <a:ext cx="5829300" cy="4569456"/>
          </a:xfrm>
          <a:prstGeom prst="rect">
            <a:avLst/>
          </a:prstGeom>
        </p:spPr>
        <p:txBody>
          <a:bodyPr wrap="square">
            <a:spAutoFit/>
          </a:bodyPr>
          <a:lstStyle/>
          <a:p>
            <a:pPr algn="just">
              <a:lnSpc>
                <a:spcPct val="115000"/>
              </a:lnSpc>
              <a:spcAft>
                <a:spcPts val="1000"/>
              </a:spcAft>
            </a:pP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Avec le nouvel aménagement, le site fixe partage son espace avec l’accueil et la salle d’attente des SIS. Cette année nous avons dû faire face à une pénurie de seringue </a:t>
            </a:r>
            <a:r>
              <a:rPr lang="fr-CA" sz="1400" dirty="0" err="1">
                <a:solidFill>
                  <a:srgbClr val="000000"/>
                </a:solidFill>
                <a:latin typeface="Berlin Sans FB" panose="020E0602020502020306" pitchFamily="34" charset="0"/>
                <a:ea typeface="Calibri" panose="020F0502020204030204" pitchFamily="34" charset="0"/>
                <a:cs typeface="Times New Roman" panose="02020603050405020304" pitchFamily="18" charset="0"/>
              </a:rPr>
              <a:t>Térumo</a:t>
            </a: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  la compagnie ayant cessé de les produire, nous avons fait la promotion de la seringue BD. L’aiguille étant plus grosse plusieurs la refusaient et au risque de s’infecter ils reprenaient leurs vieilles seringues. Nous avons vraiment dû faire beaucoup de message de prévention et d’éducation. Nous avons reçu depuis peu une alternative à la </a:t>
            </a:r>
            <a:r>
              <a:rPr lang="fr-CA" sz="1400" dirty="0" err="1">
                <a:solidFill>
                  <a:srgbClr val="000000"/>
                </a:solidFill>
                <a:latin typeface="Berlin Sans FB" panose="020E0602020502020306" pitchFamily="34" charset="0"/>
                <a:ea typeface="Calibri" panose="020F0502020204030204" pitchFamily="34" charset="0"/>
                <a:cs typeface="Times New Roman" panose="02020603050405020304" pitchFamily="18" charset="0"/>
              </a:rPr>
              <a:t>Térumo</a:t>
            </a: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 La seringue </a:t>
            </a:r>
            <a:r>
              <a:rPr lang="fr-CA" sz="1400" dirty="0" err="1">
                <a:solidFill>
                  <a:srgbClr val="000000"/>
                </a:solidFill>
                <a:latin typeface="Berlin Sans FB" panose="020E0602020502020306" pitchFamily="34" charset="0"/>
                <a:ea typeface="Calibri" panose="020F0502020204030204" pitchFamily="34" charset="0"/>
                <a:cs typeface="Times New Roman" panose="02020603050405020304" pitchFamily="18" charset="0"/>
              </a:rPr>
              <a:t>Easy</a:t>
            </a: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 </a:t>
            </a:r>
            <a:r>
              <a:rPr lang="fr-CA" sz="1400" dirty="0" err="1">
                <a:solidFill>
                  <a:srgbClr val="000000"/>
                </a:solidFill>
                <a:latin typeface="Berlin Sans FB" panose="020E0602020502020306" pitchFamily="34" charset="0"/>
                <a:ea typeface="Calibri" panose="020F0502020204030204" pitchFamily="34" charset="0"/>
                <a:cs typeface="Times New Roman" panose="02020603050405020304" pitchFamily="18" charset="0"/>
              </a:rPr>
              <a:t>Touch</a:t>
            </a: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 est de calibre 27g comme la </a:t>
            </a:r>
            <a:r>
              <a:rPr lang="fr-CA" sz="1400" dirty="0" err="1">
                <a:solidFill>
                  <a:srgbClr val="000000"/>
                </a:solidFill>
                <a:latin typeface="Berlin Sans FB" panose="020E0602020502020306" pitchFamily="34" charset="0"/>
                <a:ea typeface="Calibri" panose="020F0502020204030204" pitchFamily="34" charset="0"/>
                <a:cs typeface="Times New Roman" panose="02020603050405020304" pitchFamily="18" charset="0"/>
              </a:rPr>
              <a:t>Térumo</a:t>
            </a: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 mais à date ce n’est pas tout le monde qui l’apprécie. </a:t>
            </a:r>
            <a:endPar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Par contre dans les nouveaux produits offerts gratuitement, le garrot et la vitamine C plait beaucoup aux usagers. Nous avons aussi de nouvelles sortes de condom et un nouveau lubrifiant. Des bâtonnets en bois (</a:t>
            </a:r>
            <a:r>
              <a:rPr lang="fr-CA" sz="1400" dirty="0" err="1">
                <a:solidFill>
                  <a:srgbClr val="000000"/>
                </a:solidFill>
                <a:latin typeface="Berlin Sans FB" panose="020E0602020502020306" pitchFamily="34" charset="0"/>
                <a:ea typeface="Calibri" panose="020F0502020204030204" pitchFamily="34" charset="0"/>
                <a:cs typeface="Times New Roman" panose="02020603050405020304" pitchFamily="18" charset="0"/>
              </a:rPr>
              <a:t>pousseux</a:t>
            </a: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 plus solides sont également offerts. </a:t>
            </a:r>
          </a:p>
          <a:p>
            <a:pPr>
              <a:lnSpc>
                <a:spcPct val="115000"/>
              </a:lnSpc>
              <a:spcAft>
                <a:spcPts val="1000"/>
              </a:spcAft>
            </a:pPr>
            <a:endPar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p:txBody>
      </p:sp>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548680" y="1706242"/>
            <a:ext cx="1800200" cy="2411587"/>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2856" y="1267213"/>
            <a:ext cx="4216135" cy="3160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14350" y="899592"/>
            <a:ext cx="5829300" cy="338554"/>
          </a:xfrm>
          <a:prstGeom prst="rect">
            <a:avLst/>
          </a:prstGeom>
        </p:spPr>
        <p:txBody>
          <a:bodyPr wrap="square">
            <a:spAutoFit/>
          </a:bodyPr>
          <a:lstStyle/>
          <a:p>
            <a:pPr algn="ctr"/>
            <a:r>
              <a:rPr lang="fr-CA" sz="16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L’équipe du SIS/site fixe </a:t>
            </a:r>
          </a:p>
        </p:txBody>
      </p:sp>
    </p:spTree>
    <p:extLst>
      <p:ext uri="{BB962C8B-B14F-4D97-AF65-F5344CB8AC3E}">
        <p14:creationId xmlns:p14="http://schemas.microsoft.com/office/powerpoint/2010/main" val="1847297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1000"/>
            <a:lum/>
          </a:blip>
          <a:srcRect/>
          <a:stretch>
            <a:fillRect t="-10000" b="-10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14350" y="1043608"/>
            <a:ext cx="5829300" cy="6481647"/>
          </a:xfrm>
        </p:spPr>
        <p:txBody>
          <a:bodyPr/>
          <a:lstStyle/>
          <a:p>
            <a:r>
              <a:rPr lang="fr-CA" sz="1400" cap="none" dirty="0" smtClean="0">
                <a:solidFill>
                  <a:srgbClr val="000000"/>
                </a:solidFill>
                <a:latin typeface="Berlin Sans FB" panose="020E0602020502020306" pitchFamily="34" charset="0"/>
              </a:rPr>
              <a:t/>
            </a:r>
            <a:br>
              <a:rPr lang="fr-CA" sz="1400" cap="none" dirty="0" smtClean="0">
                <a:solidFill>
                  <a:srgbClr val="000000"/>
                </a:solidFill>
                <a:latin typeface="Berlin Sans FB" panose="020E0602020502020306" pitchFamily="34" charset="0"/>
              </a:rPr>
            </a:br>
            <a:endPar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90473" y="670770"/>
            <a:ext cx="5537770" cy="3600986"/>
          </a:xfrm>
          <a:prstGeom prst="rect">
            <a:avLst/>
          </a:prstGeom>
        </p:spPr>
        <p:txBody>
          <a:bodyPr wrap="square">
            <a:spAutoFit/>
          </a:bodyPr>
          <a:lstStyle/>
          <a:p>
            <a:pPr algn="just"/>
            <a:r>
              <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rPr>
              <a:t>Dans </a:t>
            </a: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le cadre de la prévention des surdoses, tous les intervenants et les pairs-aidants ont été formés à l’administration du </a:t>
            </a:r>
            <a:r>
              <a:rPr lang="fr-CA" sz="1400" dirty="0" err="1">
                <a:solidFill>
                  <a:srgbClr val="000000"/>
                </a:solidFill>
                <a:latin typeface="Berlin Sans FB" panose="020E0602020502020306" pitchFamily="34" charset="0"/>
                <a:ea typeface="Calibri" panose="020F0502020204030204" pitchFamily="34" charset="0"/>
                <a:cs typeface="Times New Roman" panose="02020603050405020304" pitchFamily="18" charset="0"/>
              </a:rPr>
              <a:t>Naloxone</a:t>
            </a: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 Quelques intervenants ont aussi été formés afin d’être en mesure de former d’autres personnes. À ce jour 62 personnes ont reçu la formation offerte par nos intervenants. </a:t>
            </a:r>
            <a:endPar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algn="just"/>
            <a:endPar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algn="just"/>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Une fois par mois nous avons une supervision clinique offerte par Médecin du monde. Triste nouvelle pour nous, au mois de janvier nous avons appris que notre psychologue préféré monsieur Pierre </a:t>
            </a:r>
            <a:r>
              <a:rPr lang="fr-CA" sz="1400" dirty="0" err="1">
                <a:solidFill>
                  <a:srgbClr val="000000"/>
                </a:solidFill>
                <a:latin typeface="Berlin Sans FB" panose="020E0602020502020306" pitchFamily="34" charset="0"/>
                <a:ea typeface="Calibri" panose="020F0502020204030204" pitchFamily="34" charset="0"/>
                <a:cs typeface="Times New Roman" panose="02020603050405020304" pitchFamily="18" charset="0"/>
              </a:rPr>
              <a:t>Létourneau</a:t>
            </a: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 serait remplacé. Nous étions très attachés à lui  puisque depuis une douzaine d’années, il nous offrait son écoute et ses bons conseils. Nous lui souhaitons bonne chance et le remercions du fond du cœur. </a:t>
            </a:r>
          </a:p>
          <a:p>
            <a:pPr algn="just"/>
            <a:endParaRPr lang="fr-CA" dirty="0"/>
          </a:p>
          <a:p>
            <a:pPr algn="just"/>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Une clinique d’impôt s’est tenue au mois d’avril 2017 et 18 personnes ont pu bénéficier des services offerts gratuitement par une charmante bénévole. Merci Madame Roy </a:t>
            </a: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sym typeface="Wingdings"/>
              </a:rPr>
              <a:t> </a:t>
            </a:r>
            <a:endPar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268760" y="4427984"/>
            <a:ext cx="4581196" cy="338554"/>
          </a:xfrm>
          <a:prstGeom prst="rect">
            <a:avLst/>
          </a:prstGeom>
        </p:spPr>
        <p:txBody>
          <a:bodyPr wrap="square">
            <a:spAutoFit/>
          </a:bodyPr>
          <a:lstStyle/>
          <a:p>
            <a:pPr algn="ctr"/>
            <a:r>
              <a:rPr lang="fr-CA" sz="16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Nos </a:t>
            </a:r>
            <a:r>
              <a:rPr lang="fr-CA" sz="1600" dirty="0" err="1">
                <a:solidFill>
                  <a:srgbClr val="000000"/>
                </a:solidFill>
                <a:latin typeface="Berlin Sans FB" panose="020E0602020502020306" pitchFamily="34" charset="0"/>
                <a:ea typeface="Calibri" panose="020F0502020204030204" pitchFamily="34" charset="0"/>
                <a:cs typeface="Times New Roman" panose="02020603050405020304" pitchFamily="18" charset="0"/>
              </a:rPr>
              <a:t>specteurs</a:t>
            </a:r>
            <a:r>
              <a:rPr lang="fr-CA" sz="16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 : Christian et Ashraf </a:t>
            </a:r>
          </a:p>
        </p:txBody>
      </p:sp>
      <p:pic>
        <p:nvPicPr>
          <p:cNvPr id="9" name="Image 8" descr="C:\Users\travail.milieu.recup\Downloads\20180420_14300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8760" y="4860032"/>
            <a:ext cx="4581196" cy="3456384"/>
          </a:xfrm>
          <a:prstGeom prst="rect">
            <a:avLst/>
          </a:prstGeom>
          <a:noFill/>
          <a:ln>
            <a:noFill/>
          </a:ln>
        </p:spPr>
      </p:pic>
    </p:spTree>
    <p:extLst>
      <p:ext uri="{BB962C8B-B14F-4D97-AF65-F5344CB8AC3E}">
        <p14:creationId xmlns:p14="http://schemas.microsoft.com/office/powerpoint/2010/main" val="3552086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1000"/>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76672" y="1331640"/>
            <a:ext cx="5828400" cy="3971857"/>
          </a:xfrm>
          <a:prstGeom prst="rect">
            <a:avLst/>
          </a:prstGeom>
        </p:spPr>
        <p:txBody>
          <a:bodyPr wrap="square">
            <a:spAutoFit/>
          </a:bodyPr>
          <a:lstStyle/>
          <a:p>
            <a:pPr algn="just">
              <a:lnSpc>
                <a:spcPct val="115000"/>
              </a:lnSpc>
              <a:spcAft>
                <a:spcPts val="1000"/>
              </a:spcAft>
            </a:pPr>
            <a:endPar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fr-CA" sz="1400" dirty="0">
              <a:solidFill>
                <a:schemeClr val="dk1"/>
              </a:solidFill>
              <a:latin typeface="Berlin Sans FB" panose="020E0602020502020306" pitchFamily="34" charset="0"/>
            </a:endParaRPr>
          </a:p>
          <a:p>
            <a:pPr algn="just">
              <a:lnSpc>
                <a:spcPct val="115000"/>
              </a:lnSpc>
              <a:spcAft>
                <a:spcPts val="1000"/>
              </a:spcAft>
            </a:pPr>
            <a:r>
              <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rPr>
              <a:t>La </a:t>
            </a: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majorité des personnes </a:t>
            </a:r>
            <a:r>
              <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rPr>
              <a:t>qui fréquentent </a:t>
            </a: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le site fixe sont des hommes d’une moyenne d’âge de  </a:t>
            </a:r>
            <a:r>
              <a:rPr lang="fr-CA" sz="1400" dirty="0" smtClean="0">
                <a:solidFill>
                  <a:srgbClr val="000000"/>
                </a:solidFill>
                <a:latin typeface="Berlin Sans FB" panose="020E0602020502020306" pitchFamily="34" charset="0"/>
                <a:ea typeface="Calibri" panose="020F0502020204030204" pitchFamily="34" charset="0"/>
                <a:cs typeface="Times New Roman" panose="02020603050405020304" pitchFamily="18" charset="0"/>
              </a:rPr>
              <a:t>45 ans</a:t>
            </a:r>
            <a:endPar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endParaRPr>
          </a:p>
        </p:txBody>
      </p:sp>
      <p:sp>
        <p:nvSpPr>
          <p:cNvPr id="5" name="Titre 4"/>
          <p:cNvSpPr>
            <a:spLocks noGrp="1"/>
          </p:cNvSpPr>
          <p:nvPr>
            <p:ph type="title"/>
          </p:nvPr>
        </p:nvSpPr>
        <p:spPr>
          <a:xfrm>
            <a:off x="481112" y="517461"/>
            <a:ext cx="5828400" cy="396000"/>
          </a:xfrm>
        </p:spPr>
        <p:style>
          <a:lnRef idx="2">
            <a:schemeClr val="dk1"/>
          </a:lnRef>
          <a:fillRef idx="1">
            <a:schemeClr val="lt1"/>
          </a:fillRef>
          <a:effectRef idx="0">
            <a:schemeClr val="dk1"/>
          </a:effectRef>
          <a:fontRef idx="minor">
            <a:schemeClr val="dk1"/>
          </a:fontRef>
        </p:style>
        <p:txBody>
          <a:bodyPr anchor="ctr">
            <a:noAutofit/>
          </a:bodyPr>
          <a:lstStyle/>
          <a:p>
            <a:r>
              <a:rPr lang="fr-CA" sz="2000" dirty="0" smtClean="0">
                <a:latin typeface="Berlin Sans FB" panose="020E0602020502020306" pitchFamily="34" charset="0"/>
              </a:rPr>
              <a:t>Quelques statistiques…</a:t>
            </a:r>
            <a:endParaRPr lang="fr-CA" sz="2000" dirty="0">
              <a:latin typeface="Berlin Sans FB" panose="020E0602020502020306" pitchFamily="34" charset="0"/>
            </a:endParaRPr>
          </a:p>
        </p:txBody>
      </p:sp>
      <p:graphicFrame>
        <p:nvGraphicFramePr>
          <p:cNvPr id="7" name="Tableau 6"/>
          <p:cNvGraphicFramePr>
            <a:graphicFrameLocks noGrp="1"/>
          </p:cNvGraphicFramePr>
          <p:nvPr>
            <p:extLst>
              <p:ext uri="{D42A27DB-BD31-4B8C-83A1-F6EECF244321}">
                <p14:modId xmlns:p14="http://schemas.microsoft.com/office/powerpoint/2010/main" val="1074675829"/>
              </p:ext>
            </p:extLst>
          </p:nvPr>
        </p:nvGraphicFramePr>
        <p:xfrm>
          <a:off x="2204864" y="1475657"/>
          <a:ext cx="4100208" cy="3020553"/>
        </p:xfrm>
        <a:graphic>
          <a:graphicData uri="http://schemas.openxmlformats.org/drawingml/2006/table">
            <a:tbl>
              <a:tblPr firstRow="1" bandRow="1">
                <a:tableStyleId>{5C22544A-7EE6-4342-B048-85BDC9FD1C3A}</a:tableStyleId>
              </a:tblPr>
              <a:tblGrid>
                <a:gridCol w="2600917"/>
                <a:gridCol w="1499291"/>
              </a:tblGrid>
              <a:tr h="356256">
                <a:tc>
                  <a:txBody>
                    <a:bodyPr/>
                    <a:lstStyle/>
                    <a:p>
                      <a:pPr algn="ctr"/>
                      <a:r>
                        <a:rPr lang="fr-CA" sz="1600" b="0" dirty="0" smtClean="0">
                          <a:latin typeface="Berlin Sans FB" panose="020E0602020502020306" pitchFamily="34" charset="0"/>
                        </a:rPr>
                        <a:t>Matérielle</a:t>
                      </a:r>
                      <a:r>
                        <a:rPr lang="fr-CA" sz="1600" b="0" baseline="0" dirty="0" smtClean="0">
                          <a:latin typeface="Berlin Sans FB" panose="020E0602020502020306" pitchFamily="34" charset="0"/>
                        </a:rPr>
                        <a:t> /service offert </a:t>
                      </a:r>
                      <a:endParaRPr lang="fr-CA" sz="1600" b="0" dirty="0">
                        <a:latin typeface="Berlin Sans FB" panose="020E0602020502020306" pitchFamily="34" charset="0"/>
                      </a:endParaRPr>
                    </a:p>
                  </a:txBody>
                  <a:tcPr>
                    <a:solidFill>
                      <a:srgbClr val="2B992B"/>
                    </a:solidFill>
                  </a:tcPr>
                </a:tc>
                <a:tc>
                  <a:txBody>
                    <a:bodyPr/>
                    <a:lstStyle/>
                    <a:p>
                      <a:pPr algn="ctr"/>
                      <a:r>
                        <a:rPr lang="fr-CA" sz="1600" b="0" dirty="0" smtClean="0">
                          <a:latin typeface="Berlin Sans FB" panose="020E0602020502020306" pitchFamily="34" charset="0"/>
                        </a:rPr>
                        <a:t>Quantité</a:t>
                      </a:r>
                      <a:endParaRPr lang="fr-CA" sz="1600" b="0" dirty="0">
                        <a:latin typeface="Berlin Sans FB" panose="020E0602020502020306" pitchFamily="34" charset="0"/>
                      </a:endParaRPr>
                    </a:p>
                  </a:txBody>
                  <a:tcPr>
                    <a:solidFill>
                      <a:srgbClr val="2B992B"/>
                    </a:solidFill>
                  </a:tcPr>
                </a:tc>
              </a:tr>
              <a:tr h="356256">
                <a:tc>
                  <a:txBody>
                    <a:bodyPr/>
                    <a:lstStyle/>
                    <a:p>
                      <a:r>
                        <a:rPr lang="fr-CA" sz="1400" dirty="0" smtClean="0">
                          <a:latin typeface="Berlin Sans FB" panose="020E0602020502020306" pitchFamily="34" charset="0"/>
                        </a:rPr>
                        <a:t>Seringues distribuées</a:t>
                      </a:r>
                      <a:endParaRPr lang="fr-CA" sz="1400" dirty="0">
                        <a:latin typeface="Berlin Sans FB" panose="020E0602020502020306" pitchFamily="34" charset="0"/>
                      </a:endParaRPr>
                    </a:p>
                  </a:txBody>
                  <a:tcPr/>
                </a:tc>
                <a:tc>
                  <a:txBody>
                    <a:bodyPr/>
                    <a:lstStyle/>
                    <a:p>
                      <a:pPr marL="0" algn="l" defTabSz="914400" rtl="0" eaLnBrk="1" latinLnBrk="0" hangingPunct="1"/>
                      <a:r>
                        <a:rPr lang="fr-CA" sz="1400" kern="1200" baseline="0" dirty="0" smtClean="0">
                          <a:solidFill>
                            <a:schemeClr val="dk1"/>
                          </a:solidFill>
                          <a:latin typeface="Berlin Sans FB" panose="020E0602020502020306" pitchFamily="34" charset="0"/>
                          <a:ea typeface="+mn-ea"/>
                          <a:cs typeface="+mn-cs"/>
                        </a:rPr>
                        <a:t>163 826</a:t>
                      </a:r>
                      <a:endParaRPr lang="fr-CA" sz="1400" kern="1200" baseline="0" dirty="0">
                        <a:solidFill>
                          <a:schemeClr val="dk1"/>
                        </a:solidFill>
                        <a:latin typeface="Berlin Sans FB" panose="020E0602020502020306" pitchFamily="34" charset="0"/>
                        <a:ea typeface="+mn-ea"/>
                        <a:cs typeface="+mn-cs"/>
                      </a:endParaRPr>
                    </a:p>
                  </a:txBody>
                  <a:tcPr/>
                </a:tc>
              </a:tr>
              <a:tr h="356256">
                <a:tc>
                  <a:txBody>
                    <a:bodyPr/>
                    <a:lstStyle/>
                    <a:p>
                      <a:r>
                        <a:rPr lang="fr-CA" sz="1400" dirty="0" smtClean="0">
                          <a:latin typeface="Berlin Sans FB" panose="020E0602020502020306" pitchFamily="34" charset="0"/>
                        </a:rPr>
                        <a:t>Seringues récupérées</a:t>
                      </a:r>
                    </a:p>
                  </a:txBody>
                  <a:tcPr/>
                </a:tc>
                <a:tc>
                  <a:txBody>
                    <a:bodyPr/>
                    <a:lstStyle/>
                    <a:p>
                      <a:pPr marL="0" algn="l" defTabSz="914400" rtl="0" eaLnBrk="1" latinLnBrk="0" hangingPunct="1"/>
                      <a:r>
                        <a:rPr lang="fr-CA" sz="1400" kern="1200" baseline="0" dirty="0" smtClean="0">
                          <a:solidFill>
                            <a:schemeClr val="dk1"/>
                          </a:solidFill>
                          <a:latin typeface="Berlin Sans FB" panose="020E0602020502020306" pitchFamily="34" charset="0"/>
                          <a:ea typeface="+mn-ea"/>
                          <a:cs typeface="+mn-cs"/>
                        </a:rPr>
                        <a:t>87 154</a:t>
                      </a:r>
                      <a:endParaRPr lang="fr-CA" sz="1400" kern="1200" baseline="0" dirty="0">
                        <a:solidFill>
                          <a:schemeClr val="dk1"/>
                        </a:solidFill>
                        <a:latin typeface="Berlin Sans FB" panose="020E0602020502020306" pitchFamily="34" charset="0"/>
                        <a:ea typeface="+mn-ea"/>
                        <a:cs typeface="+mn-cs"/>
                      </a:endParaRPr>
                    </a:p>
                  </a:txBody>
                  <a:tcPr/>
                </a:tc>
              </a:tr>
              <a:tr h="356256">
                <a:tc>
                  <a:txBody>
                    <a:bodyPr/>
                    <a:lstStyle/>
                    <a:p>
                      <a:r>
                        <a:rPr lang="fr-CA" sz="1400" dirty="0" smtClean="0">
                          <a:latin typeface="Berlin Sans FB" panose="020E0602020502020306" pitchFamily="34" charset="0"/>
                        </a:rPr>
                        <a:t>Condoms distribués</a:t>
                      </a:r>
                      <a:endParaRPr lang="fr-CA" sz="1400" dirty="0">
                        <a:latin typeface="Berlin Sans FB" panose="020E0602020502020306" pitchFamily="34" charset="0"/>
                      </a:endParaRPr>
                    </a:p>
                  </a:txBody>
                  <a:tcPr/>
                </a:tc>
                <a:tc>
                  <a:txBody>
                    <a:bodyPr/>
                    <a:lstStyle/>
                    <a:p>
                      <a:pPr marL="0" algn="l" defTabSz="914400" rtl="0" eaLnBrk="1" latinLnBrk="0" hangingPunct="1"/>
                      <a:r>
                        <a:rPr lang="fr-CA" sz="1400" kern="1200" baseline="0" dirty="0" smtClean="0">
                          <a:solidFill>
                            <a:schemeClr val="dk1"/>
                          </a:solidFill>
                          <a:latin typeface="Berlin Sans FB" panose="020E0602020502020306" pitchFamily="34" charset="0"/>
                          <a:ea typeface="+mn-ea"/>
                          <a:cs typeface="+mn-cs"/>
                        </a:rPr>
                        <a:t>20 913</a:t>
                      </a:r>
                      <a:endParaRPr lang="fr-CA" sz="1400" kern="1200" baseline="0" dirty="0">
                        <a:solidFill>
                          <a:schemeClr val="dk1"/>
                        </a:solidFill>
                        <a:latin typeface="Berlin Sans FB" panose="020E0602020502020306" pitchFamily="34" charset="0"/>
                        <a:ea typeface="+mn-ea"/>
                        <a:cs typeface="+mn-cs"/>
                      </a:endParaRPr>
                    </a:p>
                  </a:txBody>
                  <a:tcPr/>
                </a:tc>
              </a:tr>
              <a:tr h="356256">
                <a:tc>
                  <a:txBody>
                    <a:bodyPr/>
                    <a:lstStyle/>
                    <a:p>
                      <a:r>
                        <a:rPr lang="fr-CA" sz="1400" dirty="0" smtClean="0">
                          <a:latin typeface="Berlin Sans FB" panose="020E0602020502020306" pitchFamily="34" charset="0"/>
                        </a:rPr>
                        <a:t>Tubes en pyrex</a:t>
                      </a:r>
                      <a:r>
                        <a:rPr lang="fr-CA" sz="1400" baseline="0" dirty="0" smtClean="0">
                          <a:latin typeface="Berlin Sans FB" panose="020E0602020502020306" pitchFamily="34" charset="0"/>
                        </a:rPr>
                        <a:t> distribués</a:t>
                      </a:r>
                      <a:endParaRPr lang="fr-CA" sz="1400" dirty="0">
                        <a:latin typeface="Berlin Sans FB" panose="020E0602020502020306" pitchFamily="34" charset="0"/>
                      </a:endParaRPr>
                    </a:p>
                  </a:txBody>
                  <a:tcPr/>
                </a:tc>
                <a:tc>
                  <a:txBody>
                    <a:bodyPr/>
                    <a:lstStyle/>
                    <a:p>
                      <a:pPr marL="0" algn="l" defTabSz="914400" rtl="0" eaLnBrk="1" latinLnBrk="0" hangingPunct="1"/>
                      <a:r>
                        <a:rPr lang="fr-CA" sz="1400" kern="1200" baseline="0" dirty="0" smtClean="0">
                          <a:solidFill>
                            <a:schemeClr val="dk1"/>
                          </a:solidFill>
                          <a:latin typeface="Berlin Sans FB" panose="020E0602020502020306" pitchFamily="34" charset="0"/>
                          <a:ea typeface="+mn-ea"/>
                          <a:cs typeface="+mn-cs"/>
                        </a:rPr>
                        <a:t>9511</a:t>
                      </a:r>
                      <a:endParaRPr lang="fr-CA" sz="1400" kern="1200" baseline="0" dirty="0">
                        <a:solidFill>
                          <a:schemeClr val="dk1"/>
                        </a:solidFill>
                        <a:latin typeface="Berlin Sans FB" panose="020E0602020502020306" pitchFamily="34" charset="0"/>
                        <a:ea typeface="+mn-ea"/>
                        <a:cs typeface="+mn-cs"/>
                      </a:endParaRPr>
                    </a:p>
                  </a:txBody>
                  <a:tcPr/>
                </a:tc>
              </a:tr>
              <a:tr h="526761">
                <a:tc>
                  <a:txBody>
                    <a:bodyPr/>
                    <a:lstStyle/>
                    <a:p>
                      <a:r>
                        <a:rPr lang="fr-CA" sz="1400" dirty="0" smtClean="0">
                          <a:latin typeface="Berlin Sans FB" panose="020E0602020502020306" pitchFamily="34" charset="0"/>
                        </a:rPr>
                        <a:t>Pipes à crystal meth et héroïne</a:t>
                      </a:r>
                      <a:r>
                        <a:rPr lang="fr-CA" sz="1400" baseline="0" dirty="0" smtClean="0">
                          <a:latin typeface="Berlin Sans FB" panose="020E0602020502020306" pitchFamily="34" charset="0"/>
                        </a:rPr>
                        <a:t> vendues</a:t>
                      </a:r>
                      <a:endParaRPr lang="fr-CA" sz="1400" dirty="0">
                        <a:latin typeface="Berlin Sans FB" panose="020E0602020502020306" pitchFamily="34" charset="0"/>
                      </a:endParaRPr>
                    </a:p>
                  </a:txBody>
                  <a:tcPr/>
                </a:tc>
                <a:tc>
                  <a:txBody>
                    <a:bodyPr/>
                    <a:lstStyle/>
                    <a:p>
                      <a:pPr marL="0" algn="l" defTabSz="914400" rtl="0" eaLnBrk="1" latinLnBrk="0" hangingPunct="1"/>
                      <a:r>
                        <a:rPr lang="fr-CA" sz="1400" kern="1200" baseline="0" dirty="0" smtClean="0">
                          <a:solidFill>
                            <a:schemeClr val="dk1"/>
                          </a:solidFill>
                          <a:latin typeface="Berlin Sans FB" panose="020E0602020502020306" pitchFamily="34" charset="0"/>
                          <a:ea typeface="+mn-ea"/>
                          <a:cs typeface="+mn-cs"/>
                        </a:rPr>
                        <a:t>93</a:t>
                      </a:r>
                      <a:endParaRPr lang="fr-CA" sz="1400" kern="1200" baseline="0" dirty="0">
                        <a:solidFill>
                          <a:schemeClr val="dk1"/>
                        </a:solidFill>
                        <a:latin typeface="Berlin Sans FB" panose="020E0602020502020306" pitchFamily="34" charset="0"/>
                        <a:ea typeface="+mn-ea"/>
                        <a:cs typeface="+mn-cs"/>
                      </a:endParaRPr>
                    </a:p>
                  </a:txBody>
                  <a:tcPr/>
                </a:tc>
              </a:tr>
              <a:tr h="356256">
                <a:tc>
                  <a:txBody>
                    <a:bodyPr/>
                    <a:lstStyle/>
                    <a:p>
                      <a:r>
                        <a:rPr lang="fr-CA" sz="1400" dirty="0" smtClean="0">
                          <a:latin typeface="Berlin Sans FB" panose="020E0602020502020306" pitchFamily="34" charset="0"/>
                        </a:rPr>
                        <a:t>Interventions</a:t>
                      </a:r>
                      <a:r>
                        <a:rPr lang="fr-CA" sz="1400" baseline="0" dirty="0" smtClean="0">
                          <a:latin typeface="Berlin Sans FB" panose="020E0602020502020306" pitchFamily="34" charset="0"/>
                        </a:rPr>
                        <a:t> faites</a:t>
                      </a:r>
                      <a:endParaRPr lang="fr-CA" sz="1400" dirty="0">
                        <a:latin typeface="Berlin Sans FB" panose="020E0602020502020306" pitchFamily="34" charset="0"/>
                      </a:endParaRPr>
                    </a:p>
                  </a:txBody>
                  <a:tcPr/>
                </a:tc>
                <a:tc>
                  <a:txBody>
                    <a:bodyPr/>
                    <a:lstStyle/>
                    <a:p>
                      <a:pPr marL="0" algn="l" defTabSz="914400" rtl="0" eaLnBrk="1" latinLnBrk="0" hangingPunct="1"/>
                      <a:r>
                        <a:rPr lang="fr-CA" sz="1400" kern="1200" baseline="0" dirty="0" smtClean="0">
                          <a:solidFill>
                            <a:schemeClr val="dk1"/>
                          </a:solidFill>
                          <a:latin typeface="Berlin Sans FB" panose="020E0602020502020306" pitchFamily="34" charset="0"/>
                          <a:ea typeface="+mn-ea"/>
                          <a:cs typeface="+mn-cs"/>
                        </a:rPr>
                        <a:t>37 812</a:t>
                      </a:r>
                      <a:endParaRPr lang="fr-CA" sz="1400" kern="1200" baseline="0" dirty="0">
                        <a:solidFill>
                          <a:schemeClr val="dk1"/>
                        </a:solidFill>
                        <a:latin typeface="Berlin Sans FB" panose="020E0602020502020306" pitchFamily="34" charset="0"/>
                        <a:ea typeface="+mn-ea"/>
                        <a:cs typeface="+mn-cs"/>
                      </a:endParaRPr>
                    </a:p>
                  </a:txBody>
                  <a:tcPr/>
                </a:tc>
              </a:tr>
              <a:tr h="356256">
                <a:tc>
                  <a:txBody>
                    <a:bodyPr/>
                    <a:lstStyle/>
                    <a:p>
                      <a:r>
                        <a:rPr lang="fr-CA" sz="1400" dirty="0" smtClean="0">
                          <a:latin typeface="Berlin Sans FB" panose="020E0602020502020306" pitchFamily="34" charset="0"/>
                        </a:rPr>
                        <a:t>Visites au site fixe</a:t>
                      </a:r>
                      <a:endParaRPr lang="fr-CA" sz="1400" dirty="0">
                        <a:latin typeface="Berlin Sans FB" panose="020E0602020502020306" pitchFamily="34" charset="0"/>
                      </a:endParaRPr>
                    </a:p>
                  </a:txBody>
                  <a:tcPr/>
                </a:tc>
                <a:tc>
                  <a:txBody>
                    <a:bodyPr/>
                    <a:lstStyle/>
                    <a:p>
                      <a:pPr marL="0" algn="l" defTabSz="914400" rtl="0" eaLnBrk="1" latinLnBrk="0" hangingPunct="1"/>
                      <a:r>
                        <a:rPr lang="fr-CA" sz="1400" kern="1200" baseline="0" dirty="0" smtClean="0">
                          <a:solidFill>
                            <a:schemeClr val="dk1"/>
                          </a:solidFill>
                          <a:latin typeface="Berlin Sans FB" panose="020E0602020502020306" pitchFamily="34" charset="0"/>
                          <a:ea typeface="+mn-ea"/>
                          <a:cs typeface="+mn-cs"/>
                        </a:rPr>
                        <a:t>10 178</a:t>
                      </a:r>
                      <a:endParaRPr lang="fr-CA" sz="1400" kern="1200" baseline="0" dirty="0">
                        <a:solidFill>
                          <a:schemeClr val="dk1"/>
                        </a:solidFill>
                        <a:latin typeface="Berlin Sans FB" panose="020E0602020502020306" pitchFamily="34" charset="0"/>
                        <a:ea typeface="+mn-ea"/>
                        <a:cs typeface="+mn-cs"/>
                      </a:endParaRPr>
                    </a:p>
                  </a:txBody>
                  <a:tcPr/>
                </a:tc>
              </a:tr>
            </a:tbl>
          </a:graphicData>
        </a:graphic>
      </p:graphicFrame>
      <p:sp>
        <p:nvSpPr>
          <p:cNvPr id="9" name="Rectangle 8"/>
          <p:cNvSpPr/>
          <p:nvPr/>
        </p:nvSpPr>
        <p:spPr>
          <a:xfrm>
            <a:off x="514800" y="5442750"/>
            <a:ext cx="5752144" cy="2052421"/>
          </a:xfrm>
          <a:prstGeom prst="rect">
            <a:avLst/>
          </a:prstGeom>
        </p:spPr>
        <p:txBody>
          <a:bodyPr wrap="square">
            <a:spAutoFit/>
          </a:bodyPr>
          <a:lstStyle/>
          <a:p>
            <a:pPr algn="just">
              <a:lnSpc>
                <a:spcPct val="115000"/>
              </a:lnSpc>
              <a:spcAft>
                <a:spcPts val="1000"/>
              </a:spcAft>
            </a:pPr>
            <a:r>
              <a:rPr lang="fr-CA" sz="1400" dirty="0">
                <a:solidFill>
                  <a:srgbClr val="000000"/>
                </a:solidFill>
                <a:latin typeface="Berlin Sans FB" panose="020E0602020502020306" pitchFamily="34" charset="0"/>
                <a:ea typeface="Calibri" panose="020F0502020204030204" pitchFamily="34" charset="0"/>
                <a:cs typeface="Times New Roman" panose="02020603050405020304" pitchFamily="18" charset="0"/>
              </a:rPr>
              <a:t>L’équipe a eu à vivre des deuils. Des personnes que l’on connaissait depuis longtemps sont décédées de surdose ou de maladie. Cette année a été particulièrement difficile. Notre travail nous amène à vivre ces situations car nous travaillons avec des personnes démunies, en situation de précarité et en continuelle souffrance. Heureusement à travers tous ces chagrins nous avons été témoins de quelques belles réussites qui nous encouragent à poursuivre ce en quoi nous croyons le plus : l’accueil, la réduction des méfaits et le respect du cheminement de chacun. </a:t>
            </a:r>
            <a:endParaRPr lang="fr-CA" sz="1400" dirty="0">
              <a:solidFill>
                <a:srgbClr val="000000"/>
              </a:solidFill>
              <a:effectLst/>
              <a:latin typeface="Berlin Sans FB" panose="020E0602020502020306" pitchFamily="34" charset="0"/>
              <a:ea typeface="Calibri" panose="020F0502020204030204" pitchFamily="34" charset="0"/>
              <a:cs typeface="Times New Roman" panose="02020603050405020304" pitchFamily="18" charset="0"/>
            </a:endParaRP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92139">
            <a:off x="407144" y="2034631"/>
            <a:ext cx="1538332" cy="10553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941515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10.xml><?xml version="1.0" encoding="utf-8"?>
<p:tagLst xmlns:a="http://schemas.openxmlformats.org/drawingml/2006/main" xmlns:r="http://schemas.openxmlformats.org/officeDocument/2006/relationships" xmlns:p="http://schemas.openxmlformats.org/presentationml/2006/main">
  <p:tag name="NUM" val="15"/>
</p:tagLst>
</file>

<file path=ppt/tags/tag11.xml><?xml version="1.0" encoding="utf-8"?>
<p:tagLst xmlns:a="http://schemas.openxmlformats.org/drawingml/2006/main" xmlns:r="http://schemas.openxmlformats.org/officeDocument/2006/relationships" xmlns:p="http://schemas.openxmlformats.org/presentationml/2006/main">
  <p:tag name="NUM" val="18"/>
</p:tagLst>
</file>

<file path=ppt/tags/tag12.xml><?xml version="1.0" encoding="utf-8"?>
<p:tagLst xmlns:a="http://schemas.openxmlformats.org/drawingml/2006/main" xmlns:r="http://schemas.openxmlformats.org/officeDocument/2006/relationships" xmlns:p="http://schemas.openxmlformats.org/presentationml/2006/main">
  <p:tag name="NUM" val="16"/>
</p:tagLst>
</file>

<file path=ppt/tags/tag13.xml><?xml version="1.0" encoding="utf-8"?>
<p:tagLst xmlns:a="http://schemas.openxmlformats.org/drawingml/2006/main" xmlns:r="http://schemas.openxmlformats.org/officeDocument/2006/relationships" xmlns:p="http://schemas.openxmlformats.org/presentationml/2006/main">
  <p:tag name="NUM" val="9"/>
</p:tagLst>
</file>

<file path=ppt/tags/tag14.xml><?xml version="1.0" encoding="utf-8"?>
<p:tagLst xmlns:a="http://schemas.openxmlformats.org/drawingml/2006/main" xmlns:r="http://schemas.openxmlformats.org/officeDocument/2006/relationships" xmlns:p="http://schemas.openxmlformats.org/presentationml/2006/main">
  <p:tag name="NUM" val="12"/>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14"/>
</p:tagLst>
</file>

<file path=ppt/tags/tag17.xml><?xml version="1.0" encoding="utf-8"?>
<p:tagLst xmlns:a="http://schemas.openxmlformats.org/drawingml/2006/main" xmlns:r="http://schemas.openxmlformats.org/officeDocument/2006/relationships" xmlns:p="http://schemas.openxmlformats.org/presentationml/2006/main">
  <p:tag name="NUM" val="15"/>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8"/>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ags/tag20.xml><?xml version="1.0" encoding="utf-8"?>
<p:tagLst xmlns:a="http://schemas.openxmlformats.org/drawingml/2006/main" xmlns:r="http://schemas.openxmlformats.org/officeDocument/2006/relationships" xmlns:p="http://schemas.openxmlformats.org/presentationml/2006/main">
  <p:tag name="NUM" val="15"/>
</p:tagLst>
</file>

<file path=ppt/tags/tag21.xml><?xml version="1.0" encoding="utf-8"?>
<p:tagLst xmlns:a="http://schemas.openxmlformats.org/drawingml/2006/main" xmlns:r="http://schemas.openxmlformats.org/officeDocument/2006/relationships" xmlns:p="http://schemas.openxmlformats.org/presentationml/2006/main">
  <p:tag name="NUM" val="15"/>
</p:tagLst>
</file>

<file path=ppt/tags/tag22.xml><?xml version="1.0" encoding="utf-8"?>
<p:tagLst xmlns:a="http://schemas.openxmlformats.org/drawingml/2006/main" xmlns:r="http://schemas.openxmlformats.org/officeDocument/2006/relationships" xmlns:p="http://schemas.openxmlformats.org/presentationml/2006/main">
  <p:tag name="NUM" val="15"/>
</p:tagLst>
</file>

<file path=ppt/tags/tag23.xml><?xml version="1.0" encoding="utf-8"?>
<p:tagLst xmlns:a="http://schemas.openxmlformats.org/drawingml/2006/main" xmlns:r="http://schemas.openxmlformats.org/officeDocument/2006/relationships" xmlns:p="http://schemas.openxmlformats.org/presentationml/2006/main">
  <p:tag name="NUM" val="15"/>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15"/>
</p:tagLst>
</file>

<file path=ppt/tags/tag29.xml><?xml version="1.0" encoding="utf-8"?>
<p:tagLst xmlns:a="http://schemas.openxmlformats.org/drawingml/2006/main" xmlns:r="http://schemas.openxmlformats.org/officeDocument/2006/relationships" xmlns:p="http://schemas.openxmlformats.org/presentationml/2006/main">
  <p:tag name="NUM" val="15"/>
</p:tagLst>
</file>

<file path=ppt/tags/tag3.xml><?xml version="1.0" encoding="utf-8"?>
<p:tagLst xmlns:a="http://schemas.openxmlformats.org/drawingml/2006/main" xmlns:r="http://schemas.openxmlformats.org/officeDocument/2006/relationships" xmlns:p="http://schemas.openxmlformats.org/presentationml/2006/main">
  <p:tag name="NUM" val="8"/>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6"/>
</p:tagLst>
</file>

<file path=ppt/tags/tag35.xml><?xml version="1.0" encoding="utf-8"?>
<p:tagLst xmlns:a="http://schemas.openxmlformats.org/drawingml/2006/main" xmlns:r="http://schemas.openxmlformats.org/officeDocument/2006/relationships" xmlns:p="http://schemas.openxmlformats.org/presentationml/2006/main">
  <p:tag name="NUM" val="7"/>
</p:tagLst>
</file>

<file path=ppt/tags/tag36.xml><?xml version="1.0" encoding="utf-8"?>
<p:tagLst xmlns:a="http://schemas.openxmlformats.org/drawingml/2006/main" xmlns:r="http://schemas.openxmlformats.org/officeDocument/2006/relationships" xmlns:p="http://schemas.openxmlformats.org/presentationml/2006/main">
  <p:tag name="NUM" val="8"/>
</p:tagLst>
</file>

<file path=ppt/tags/tag37.xml><?xml version="1.0" encoding="utf-8"?>
<p:tagLst xmlns:a="http://schemas.openxmlformats.org/drawingml/2006/main" xmlns:r="http://schemas.openxmlformats.org/officeDocument/2006/relationships" xmlns:p="http://schemas.openxmlformats.org/presentationml/2006/main">
  <p:tag name="NUM" val="9"/>
</p:tagLst>
</file>

<file path=ppt/tags/tag38.xml><?xml version="1.0" encoding="utf-8"?>
<p:tagLst xmlns:a="http://schemas.openxmlformats.org/drawingml/2006/main" xmlns:r="http://schemas.openxmlformats.org/officeDocument/2006/relationships" xmlns:p="http://schemas.openxmlformats.org/presentationml/2006/main">
  <p:tag name="NUM" val="10"/>
</p:tagLst>
</file>

<file path=ppt/tags/tag39.xml><?xml version="1.0" encoding="utf-8"?>
<p:tagLst xmlns:a="http://schemas.openxmlformats.org/drawingml/2006/main" xmlns:r="http://schemas.openxmlformats.org/officeDocument/2006/relationships" xmlns:p="http://schemas.openxmlformats.org/presentationml/2006/main">
  <p:tag name="NUM" val="11"/>
</p:tagLst>
</file>

<file path=ppt/tags/tag4.xml><?xml version="1.0" encoding="utf-8"?>
<p:tagLst xmlns:a="http://schemas.openxmlformats.org/drawingml/2006/main" xmlns:r="http://schemas.openxmlformats.org/officeDocument/2006/relationships" xmlns:p="http://schemas.openxmlformats.org/presentationml/2006/main">
  <p:tag name="NUM" val="9"/>
</p:tagLst>
</file>

<file path=ppt/tags/tag40.xml><?xml version="1.0" encoding="utf-8"?>
<p:tagLst xmlns:a="http://schemas.openxmlformats.org/drawingml/2006/main" xmlns:r="http://schemas.openxmlformats.org/officeDocument/2006/relationships" xmlns:p="http://schemas.openxmlformats.org/presentationml/2006/main">
  <p:tag name="NUM" val="12"/>
</p:tagLst>
</file>

<file path=ppt/tags/tag41.xml><?xml version="1.0" encoding="utf-8"?>
<p:tagLst xmlns:a="http://schemas.openxmlformats.org/drawingml/2006/main" xmlns:r="http://schemas.openxmlformats.org/officeDocument/2006/relationships" xmlns:p="http://schemas.openxmlformats.org/presentationml/2006/main">
  <p:tag name="NUM" val="13"/>
</p:tagLst>
</file>

<file path=ppt/tags/tag42.xml><?xml version="1.0" encoding="utf-8"?>
<p:tagLst xmlns:a="http://schemas.openxmlformats.org/drawingml/2006/main" xmlns:r="http://schemas.openxmlformats.org/officeDocument/2006/relationships" xmlns:p="http://schemas.openxmlformats.org/presentationml/2006/main">
  <p:tag name="NUM" val="14"/>
</p:tagLst>
</file>

<file path=ppt/tags/tag43.xml><?xml version="1.0" encoding="utf-8"?>
<p:tagLst xmlns:a="http://schemas.openxmlformats.org/drawingml/2006/main" xmlns:r="http://schemas.openxmlformats.org/officeDocument/2006/relationships" xmlns:p="http://schemas.openxmlformats.org/presentationml/2006/main">
  <p:tag name="NUM" val="17"/>
</p:tagLst>
</file>

<file path=ppt/tags/tag44.xml><?xml version="1.0" encoding="utf-8"?>
<p:tagLst xmlns:a="http://schemas.openxmlformats.org/drawingml/2006/main" xmlns:r="http://schemas.openxmlformats.org/officeDocument/2006/relationships" xmlns:p="http://schemas.openxmlformats.org/presentationml/2006/main">
  <p:tag name="NUM" val="18"/>
</p:tagLst>
</file>

<file path=ppt/tags/tag45.xml><?xml version="1.0" encoding="utf-8"?>
<p:tagLst xmlns:a="http://schemas.openxmlformats.org/drawingml/2006/main" xmlns:r="http://schemas.openxmlformats.org/officeDocument/2006/relationships" xmlns:p="http://schemas.openxmlformats.org/presentationml/2006/main">
  <p:tag name="NUM" val="19"/>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10"/>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12"/>
</p:tagLst>
</file>

<file path=ppt/tags/tag53.xml><?xml version="1.0" encoding="utf-8"?>
<p:tagLst xmlns:a="http://schemas.openxmlformats.org/drawingml/2006/main" xmlns:r="http://schemas.openxmlformats.org/officeDocument/2006/relationships" xmlns:p="http://schemas.openxmlformats.org/presentationml/2006/main">
  <p:tag name="NUM" val="20"/>
</p:tagLst>
</file>

<file path=ppt/tags/tag54.xml><?xml version="1.0" encoding="utf-8"?>
<p:tagLst xmlns:a="http://schemas.openxmlformats.org/drawingml/2006/main" xmlns:r="http://schemas.openxmlformats.org/officeDocument/2006/relationships" xmlns:p="http://schemas.openxmlformats.org/presentationml/2006/main">
  <p:tag name="NUM" val="31"/>
</p:tagLst>
</file>

<file path=ppt/tags/tag55.xml><?xml version="1.0" encoding="utf-8"?>
<p:tagLst xmlns:a="http://schemas.openxmlformats.org/drawingml/2006/main" xmlns:r="http://schemas.openxmlformats.org/officeDocument/2006/relationships" xmlns:p="http://schemas.openxmlformats.org/presentationml/2006/main">
  <p:tag name="NUM" val="32"/>
</p:tagLst>
</file>

<file path=ppt/tags/tag56.xml><?xml version="1.0" encoding="utf-8"?>
<p:tagLst xmlns:a="http://schemas.openxmlformats.org/drawingml/2006/main" xmlns:r="http://schemas.openxmlformats.org/officeDocument/2006/relationships" xmlns:p="http://schemas.openxmlformats.org/presentationml/2006/main">
  <p:tag name="NUM" val="34"/>
</p:tagLst>
</file>

<file path=ppt/tags/tag57.xml><?xml version="1.0" encoding="utf-8"?>
<p:tagLst xmlns:a="http://schemas.openxmlformats.org/drawingml/2006/main" xmlns:r="http://schemas.openxmlformats.org/officeDocument/2006/relationships" xmlns:p="http://schemas.openxmlformats.org/presentationml/2006/main">
  <p:tag name="NUM" val="35"/>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3"/>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3.xml><?xml version="1.0" encoding="utf-8"?>
<p:tagLst xmlns:a="http://schemas.openxmlformats.org/drawingml/2006/main" xmlns:r="http://schemas.openxmlformats.org/officeDocument/2006/relationships" xmlns:p="http://schemas.openxmlformats.org/presentationml/2006/main">
  <p:tag name="NUM" val="6"/>
</p:tagLst>
</file>

<file path=ppt/tags/tag64.xml><?xml version="1.0" encoding="utf-8"?>
<p:tagLst xmlns:a="http://schemas.openxmlformats.org/drawingml/2006/main" xmlns:r="http://schemas.openxmlformats.org/officeDocument/2006/relationships" xmlns:p="http://schemas.openxmlformats.org/presentationml/2006/main">
  <p:tag name="NUM" val="7"/>
</p:tagLst>
</file>

<file path=ppt/tags/tag65.xml><?xml version="1.0" encoding="utf-8"?>
<p:tagLst xmlns:a="http://schemas.openxmlformats.org/drawingml/2006/main" xmlns:r="http://schemas.openxmlformats.org/officeDocument/2006/relationships" xmlns:p="http://schemas.openxmlformats.org/presentationml/2006/main">
  <p:tag name="NUM" val="8"/>
</p:tagLst>
</file>

<file path=ppt/tags/tag66.xml><?xml version="1.0" encoding="utf-8"?>
<p:tagLst xmlns:a="http://schemas.openxmlformats.org/drawingml/2006/main" xmlns:r="http://schemas.openxmlformats.org/officeDocument/2006/relationships" xmlns:p="http://schemas.openxmlformats.org/presentationml/2006/main">
  <p:tag name="NUM" val="10"/>
</p:tagLst>
</file>

<file path=ppt/tags/tag67.xml><?xml version="1.0" encoding="utf-8"?>
<p:tagLst xmlns:a="http://schemas.openxmlformats.org/drawingml/2006/main" xmlns:r="http://schemas.openxmlformats.org/officeDocument/2006/relationships" xmlns:p="http://schemas.openxmlformats.org/presentationml/2006/main">
  <p:tag name="NUM" val="11"/>
</p:tagLst>
</file>

<file path=ppt/tags/tag68.xml><?xml version="1.0" encoding="utf-8"?>
<p:tagLst xmlns:a="http://schemas.openxmlformats.org/drawingml/2006/main" xmlns:r="http://schemas.openxmlformats.org/officeDocument/2006/relationships" xmlns:p="http://schemas.openxmlformats.org/presentationml/2006/main">
  <p:tag name="NUM" val="12"/>
</p:tagLst>
</file>

<file path=ppt/tags/tag69.xml><?xml version="1.0" encoding="utf-8"?>
<p:tagLst xmlns:a="http://schemas.openxmlformats.org/drawingml/2006/main" xmlns:r="http://schemas.openxmlformats.org/officeDocument/2006/relationships" xmlns:p="http://schemas.openxmlformats.org/presentationml/2006/main">
  <p:tag name="NUM" val="13"/>
</p:tagLst>
</file>

<file path=ppt/tags/tag7.xml><?xml version="1.0" encoding="utf-8"?>
<p:tagLst xmlns:a="http://schemas.openxmlformats.org/drawingml/2006/main" xmlns:r="http://schemas.openxmlformats.org/officeDocument/2006/relationships" xmlns:p="http://schemas.openxmlformats.org/presentationml/2006/main">
  <p:tag name="NUM" val="10"/>
</p:tagLst>
</file>

<file path=ppt/tags/tag70.xml><?xml version="1.0" encoding="utf-8"?>
<p:tagLst xmlns:a="http://schemas.openxmlformats.org/drawingml/2006/main" xmlns:r="http://schemas.openxmlformats.org/officeDocument/2006/relationships" xmlns:p="http://schemas.openxmlformats.org/presentationml/2006/main">
  <p:tag name="NUM" val="14"/>
</p:tagLst>
</file>

<file path=ppt/tags/tag71.xml><?xml version="1.0" encoding="utf-8"?>
<p:tagLst xmlns:a="http://schemas.openxmlformats.org/drawingml/2006/main" xmlns:r="http://schemas.openxmlformats.org/officeDocument/2006/relationships" xmlns:p="http://schemas.openxmlformats.org/presentationml/2006/main">
  <p:tag name="NUM" val="15"/>
</p:tagLst>
</file>

<file path=ppt/tags/tag72.xml><?xml version="1.0" encoding="utf-8"?>
<p:tagLst xmlns:a="http://schemas.openxmlformats.org/drawingml/2006/main" xmlns:r="http://schemas.openxmlformats.org/officeDocument/2006/relationships" xmlns:p="http://schemas.openxmlformats.org/presentationml/2006/main">
  <p:tag name="NUM" val="17"/>
</p:tagLst>
</file>

<file path=ppt/tags/tag73.xml><?xml version="1.0" encoding="utf-8"?>
<p:tagLst xmlns:a="http://schemas.openxmlformats.org/drawingml/2006/main" xmlns:r="http://schemas.openxmlformats.org/officeDocument/2006/relationships" xmlns:p="http://schemas.openxmlformats.org/presentationml/2006/main">
  <p:tag name="NUM" val="18"/>
</p:tagLst>
</file>

<file path=ppt/tags/tag74.xml><?xml version="1.0" encoding="utf-8"?>
<p:tagLst xmlns:a="http://schemas.openxmlformats.org/drawingml/2006/main" xmlns:r="http://schemas.openxmlformats.org/officeDocument/2006/relationships" xmlns:p="http://schemas.openxmlformats.org/presentationml/2006/main">
  <p:tag name="NUM" val="19"/>
</p:tagLst>
</file>

<file path=ppt/tags/tag75.xml><?xml version="1.0" encoding="utf-8"?>
<p:tagLst xmlns:a="http://schemas.openxmlformats.org/drawingml/2006/main" xmlns:r="http://schemas.openxmlformats.org/officeDocument/2006/relationships" xmlns:p="http://schemas.openxmlformats.org/presentationml/2006/main">
  <p:tag name="NUM" val="20"/>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17"/>
</p:tagLst>
</file>

<file path=ppt/tags/tag9.xml><?xml version="1.0" encoding="utf-8"?>
<p:tagLst xmlns:a="http://schemas.openxmlformats.org/drawingml/2006/main" xmlns:r="http://schemas.openxmlformats.org/officeDocument/2006/relationships" xmlns:p="http://schemas.openxmlformats.org/presentationml/2006/main">
  <p:tag name="NUM" val="1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el">
  <a:themeElements>
    <a:clrScheme name="Personnalisé 10">
      <a:dk1>
        <a:srgbClr val="268626"/>
      </a:dk1>
      <a:lt1>
        <a:sysClr val="window" lastClr="FFFFFF"/>
      </a:lt1>
      <a:dk2>
        <a:srgbClr val="268626"/>
      </a:dk2>
      <a:lt2>
        <a:srgbClr val="268626"/>
      </a:lt2>
      <a:accent1>
        <a:srgbClr val="92D05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Essenti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e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txDef>
      <a:spPr>
        <a:noFill/>
      </a:spPr>
      <a:bodyPr wrap="square" rtlCol="0">
        <a:spAutoFit/>
      </a:bodyPr>
      <a:lstStyle>
        <a:defPPr>
          <a:defRPr sz="1200" dirty="0" smtClean="0">
            <a:solidFill>
              <a:schemeClr val="bg1">
                <a:lumMod val="50000"/>
              </a:schemeClr>
            </a:solidFill>
          </a:defRPr>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13574</TotalTime>
  <Words>3625</Words>
  <Application>Microsoft Office PowerPoint</Application>
  <PresentationFormat>Affichage à l'écran (4:3)</PresentationFormat>
  <Paragraphs>525</Paragraphs>
  <Slides>43</Slides>
  <Notes>4</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43</vt:i4>
      </vt:variant>
    </vt:vector>
  </HeadingPairs>
  <TitlesOfParts>
    <vt:vector size="56" baseType="lpstr">
      <vt:lpstr>Arial</vt:lpstr>
      <vt:lpstr>Arial Black</vt:lpstr>
      <vt:lpstr>Arial Rounded MT Bold</vt:lpstr>
      <vt:lpstr>Bauhaus 93</vt:lpstr>
      <vt:lpstr>Berlin Sans FB</vt:lpstr>
      <vt:lpstr>Calibri</vt:lpstr>
      <vt:lpstr>Cambria</vt:lpstr>
      <vt:lpstr>Myriad Pro</vt:lpstr>
      <vt:lpstr>Segoe UI Light</vt:lpstr>
      <vt:lpstr>Symbol</vt:lpstr>
      <vt:lpstr>Times New Roman</vt:lpstr>
      <vt:lpstr>Wingdings</vt:lpstr>
      <vt:lpstr>Essentiel</vt:lpstr>
      <vt:lpstr>Présentation PowerPoint</vt:lpstr>
      <vt:lpstr>Mot du directeur 5 Historique et mission 6 Philosophie d’intervention 7  8-9 Site fixe 10-11 Travail de proximité (rue) 12-14 Travail de milieu 15-17 TAPAJ 18-20 Administration 21 Statistiques 22-23 Photos d’activités et des événements 24 Équipes de travail 25-27 Stagiaires &amp; specteurs 28 Conseil d’administration 29-30 Merci M. Lortie  31 Partenariats et concertations 32 Organigramme 2016-2017 33 Contact 34 </vt:lpstr>
      <vt:lpstr> </vt:lpstr>
      <vt:lpstr>Présentation PowerPoint</vt:lpstr>
      <vt:lpstr>Notre mission nous tient à cœur!</vt:lpstr>
      <vt:lpstr> </vt:lpstr>
      <vt:lpstr> </vt:lpstr>
      <vt:lpstr> </vt:lpstr>
      <vt:lpstr>Quelques statistiques…</vt:lpstr>
      <vt:lpstr>Présentation PowerPoint</vt:lpstr>
      <vt:lpstr> </vt:lpstr>
      <vt:lpstr>Présentation PowerPoint</vt:lpstr>
      <vt:lpstr>  </vt:lpstr>
      <vt:lpstr>Présentation PowerPoint</vt:lpstr>
      <vt:lpstr>Travail de milieu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Bilan annuel 2015-2016</dc:title>
  <dc:creator>Nathalie Beland</dc:creator>
  <cp:lastModifiedBy>Nathalie Beland</cp:lastModifiedBy>
  <cp:revision>421</cp:revision>
  <cp:lastPrinted>2017-06-29T14:24:57Z</cp:lastPrinted>
  <dcterms:created xsi:type="dcterms:W3CDTF">2016-01-20T20:35:32Z</dcterms:created>
  <dcterms:modified xsi:type="dcterms:W3CDTF">2018-06-04T18:25:54Z</dcterms:modified>
</cp:coreProperties>
</file>